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30"/>
  </p:notesMasterIdLst>
  <p:sldIdLst>
    <p:sldId id="347" r:id="rId3"/>
    <p:sldId id="349" r:id="rId4"/>
    <p:sldId id="351" r:id="rId5"/>
    <p:sldId id="353" r:id="rId6"/>
    <p:sldId id="355" r:id="rId7"/>
    <p:sldId id="357" r:id="rId8"/>
    <p:sldId id="359" r:id="rId9"/>
    <p:sldId id="360" r:id="rId10"/>
    <p:sldId id="362" r:id="rId11"/>
    <p:sldId id="325" r:id="rId12"/>
    <p:sldId id="326" r:id="rId13"/>
    <p:sldId id="328" r:id="rId14"/>
    <p:sldId id="330" r:id="rId15"/>
    <p:sldId id="332" r:id="rId16"/>
    <p:sldId id="334" r:id="rId17"/>
    <p:sldId id="337" r:id="rId18"/>
    <p:sldId id="339" r:id="rId19"/>
    <p:sldId id="376" r:id="rId20"/>
    <p:sldId id="342" r:id="rId21"/>
    <p:sldId id="377" r:id="rId22"/>
    <p:sldId id="256" r:id="rId23"/>
    <p:sldId id="264" r:id="rId24"/>
    <p:sldId id="265" r:id="rId25"/>
    <p:sldId id="266" r:id="rId26"/>
    <p:sldId id="267" r:id="rId27"/>
    <p:sldId id="268" r:id="rId28"/>
    <p:sldId id="257" r:id="rId29"/>
    <p:sldId id="258" r:id="rId30"/>
    <p:sldId id="263" r:id="rId31"/>
    <p:sldId id="261" r:id="rId32"/>
    <p:sldId id="262" r:id="rId33"/>
    <p:sldId id="275" r:id="rId34"/>
    <p:sldId id="259" r:id="rId35"/>
    <p:sldId id="260" r:id="rId36"/>
    <p:sldId id="290" r:id="rId37"/>
    <p:sldId id="270" r:id="rId38"/>
    <p:sldId id="277" r:id="rId39"/>
    <p:sldId id="272" r:id="rId40"/>
    <p:sldId id="379" r:id="rId41"/>
    <p:sldId id="380" r:id="rId42"/>
    <p:sldId id="287" r:id="rId43"/>
    <p:sldId id="276" r:id="rId44"/>
    <p:sldId id="289" r:id="rId45"/>
    <p:sldId id="282" r:id="rId46"/>
    <p:sldId id="292" r:id="rId47"/>
    <p:sldId id="284" r:id="rId48"/>
    <p:sldId id="283" r:id="rId49"/>
    <p:sldId id="306" r:id="rId50"/>
    <p:sldId id="288" r:id="rId51"/>
    <p:sldId id="274" r:id="rId52"/>
    <p:sldId id="273" r:id="rId53"/>
    <p:sldId id="280" r:id="rId54"/>
    <p:sldId id="291" r:id="rId55"/>
    <p:sldId id="279" r:id="rId56"/>
    <p:sldId id="278" r:id="rId57"/>
    <p:sldId id="308" r:id="rId58"/>
    <p:sldId id="285" r:id="rId59"/>
    <p:sldId id="286" r:id="rId60"/>
    <p:sldId id="293" r:id="rId61"/>
    <p:sldId id="309" r:id="rId62"/>
    <p:sldId id="295" r:id="rId63"/>
    <p:sldId id="296" r:id="rId64"/>
    <p:sldId id="297" r:id="rId65"/>
    <p:sldId id="298" r:id="rId66"/>
    <p:sldId id="299" r:id="rId67"/>
    <p:sldId id="300" r:id="rId68"/>
    <p:sldId id="310" r:id="rId69"/>
    <p:sldId id="301" r:id="rId70"/>
    <p:sldId id="302" r:id="rId71"/>
    <p:sldId id="304" r:id="rId72"/>
    <p:sldId id="303" r:id="rId73"/>
    <p:sldId id="305" r:id="rId74"/>
    <p:sldId id="346" r:id="rId75"/>
    <p:sldId id="388" r:id="rId76"/>
    <p:sldId id="312" r:id="rId77"/>
    <p:sldId id="313" r:id="rId78"/>
    <p:sldId id="314" r:id="rId79"/>
    <p:sldId id="382" r:id="rId80"/>
    <p:sldId id="316" r:id="rId81"/>
    <p:sldId id="411" r:id="rId82"/>
    <p:sldId id="317" r:id="rId83"/>
    <p:sldId id="381" r:id="rId84"/>
    <p:sldId id="318" r:id="rId85"/>
    <p:sldId id="319" r:id="rId86"/>
    <p:sldId id="412" r:id="rId87"/>
    <p:sldId id="321" r:id="rId88"/>
    <p:sldId id="322" r:id="rId89"/>
    <p:sldId id="363" r:id="rId90"/>
    <p:sldId id="383" r:id="rId91"/>
    <p:sldId id="323" r:id="rId92"/>
    <p:sldId id="385" r:id="rId93"/>
    <p:sldId id="378" r:id="rId94"/>
    <p:sldId id="386" r:id="rId95"/>
    <p:sldId id="384" r:id="rId96"/>
    <p:sldId id="368" r:id="rId97"/>
    <p:sldId id="364" r:id="rId98"/>
    <p:sldId id="365" r:id="rId99"/>
    <p:sldId id="367" r:id="rId100"/>
    <p:sldId id="371" r:id="rId101"/>
    <p:sldId id="372" r:id="rId102"/>
    <p:sldId id="373" r:id="rId103"/>
    <p:sldId id="374" r:id="rId104"/>
    <p:sldId id="375" r:id="rId105"/>
    <p:sldId id="387" r:id="rId106"/>
    <p:sldId id="389" r:id="rId107"/>
    <p:sldId id="390" r:id="rId108"/>
    <p:sldId id="391" r:id="rId109"/>
    <p:sldId id="392" r:id="rId110"/>
    <p:sldId id="393" r:id="rId111"/>
    <p:sldId id="394" r:id="rId112"/>
    <p:sldId id="395" r:id="rId113"/>
    <p:sldId id="413" r:id="rId114"/>
    <p:sldId id="396" r:id="rId115"/>
    <p:sldId id="397" r:id="rId116"/>
    <p:sldId id="398" r:id="rId117"/>
    <p:sldId id="399" r:id="rId118"/>
    <p:sldId id="400" r:id="rId119"/>
    <p:sldId id="401" r:id="rId120"/>
    <p:sldId id="402" r:id="rId121"/>
    <p:sldId id="40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038" autoAdjust="0"/>
    <p:restoredTop sz="94680" autoAdjust="0"/>
  </p:normalViewPr>
  <p:slideViewPr>
    <p:cSldViewPr>
      <p:cViewPr>
        <p:scale>
          <a:sx n="100" d="100"/>
          <a:sy n="100" d="100"/>
        </p:scale>
        <p:origin x="-2304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4DA3B-D316-48FA-9610-2E7572D88DCC}" type="datetimeFigureOut">
              <a:rPr lang="it-IT" smtClean="0"/>
              <a:t>23/03/2018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96361-0CD0-418F-B993-A11CC9DBF57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49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048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357CBC-7FF8-49C4-A557-0BEABA40662E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355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D6F32C-D905-45C7-9D81-89460163F148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560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A1DA28-0D76-41A5-AAF9-AF487689E1FD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662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6D846F-1645-4871-A6DC-AE6A623D2C9B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765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FFA2B5-ED62-4505-AE28-FB198C11B7BE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D40A9-BB79-46E9-8029-FFFB60876C66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5F3825-2B4F-433F-BFD6-7513236E9D8F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36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93D8B-732A-4834-9389-F8D5043E80D2}" type="slidenum">
              <a:rPr lang="it-IT" alt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 alt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96361-0CD0-418F-B993-A11CC9DBF573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34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9" y="5"/>
            <a:ext cx="3045625" cy="2707427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3621216"/>
            <a:ext cx="8222100" cy="57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3242568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9" y="5"/>
            <a:ext cx="3045625" cy="2707427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869796"/>
            <a:ext cx="8222100" cy="111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581185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817753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>
                <a:solidFill>
                  <a:srgbClr val="434343"/>
                </a:solidFill>
              </a:rPr>
              <a:pPr/>
              <a:t>‹N›</a:t>
            </a:fld>
            <a:endParaRPr lang="it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76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>
                <a:solidFill>
                  <a:srgbClr val="434343"/>
                </a:solidFill>
              </a:rPr>
              <a:pPr/>
              <a:t>‹N›</a:t>
            </a:fld>
            <a:endParaRPr lang="it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5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>
                <a:solidFill>
                  <a:srgbClr val="434343"/>
                </a:solidFill>
              </a:rPr>
              <a:pPr/>
              <a:t>‹N›</a:t>
            </a:fld>
            <a:endParaRPr lang="it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3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9" y="5"/>
            <a:ext cx="3045625" cy="2707427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261347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61" name="Shape 61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534800"/>
            <a:ext cx="4045200" cy="2086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69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20852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>
                <a:solidFill>
                  <a:srgbClr val="434343"/>
                </a:solidFill>
              </a:rPr>
              <a:pPr/>
              <a:t>‹N›</a:t>
            </a:fld>
            <a:endParaRPr lang="it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9" y="5"/>
            <a:ext cx="3045625" cy="2707427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/>
              <a:pPr/>
              <a:t>‹N›</a:t>
            </a:fld>
            <a:endParaRPr lang="it"/>
          </a:p>
        </p:txBody>
      </p:sp>
    </p:spTree>
    <p:extLst>
      <p:ext uri="{BB962C8B-B14F-4D97-AF65-F5344CB8AC3E}">
        <p14:creationId xmlns:p14="http://schemas.microsoft.com/office/powerpoint/2010/main" val="1696029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it">
                <a:solidFill>
                  <a:srgbClr val="434343"/>
                </a:solidFill>
              </a:rPr>
              <a:pPr/>
              <a:t>‹N›</a:t>
            </a:fld>
            <a:endParaRPr lang="it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9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96419489-585F-4266-8E19-BBC3358B5FD6}" type="datetimeFigureOut">
              <a:rPr lang="it-IT" smtClean="0"/>
              <a:pPr/>
              <a:t>23/03/2018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65ED244-5A5F-4F90-B1A5-3F553A24C02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it" sz="1000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‹N›</a:t>
            </a:fld>
            <a:endParaRPr lang="it" sz="1000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5881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hyperlink" Target="A%20spasso%20con%20la%20Venere.ppt" TargetMode="Externa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1553451"/>
            <a:ext cx="684076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10 ANNI DI CCR</a:t>
            </a:r>
          </a:p>
          <a:p>
            <a:pPr algn="ctr"/>
            <a:r>
              <a:rPr lang="it-IT" sz="2800" dirty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nostri progetti e nostre attività  </a:t>
            </a:r>
            <a:r>
              <a:rPr lang="it-IT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it-IT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77000"/>
            <a:ext cx="3888432" cy="2975669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61315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2204864"/>
            <a:ext cx="7772400" cy="1470025"/>
          </a:xfrm>
        </p:spPr>
        <p:txBody>
          <a:bodyPr>
            <a:noAutofit/>
          </a:bodyPr>
          <a:lstStyle/>
          <a:p>
            <a:r>
              <a:rPr lang="it-IT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CCR</a:t>
            </a:r>
            <a:endParaRPr lang="it-IT" sz="9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16016" y="2780928"/>
            <a:ext cx="3304456" cy="3048744"/>
          </a:xfrm>
        </p:spPr>
        <p:txBody>
          <a:bodyPr>
            <a:normAutofit/>
          </a:bodyPr>
          <a:lstStyle/>
          <a:p>
            <a:r>
              <a:rPr lang="it-IT" sz="4400" dirty="0" smtClean="0">
                <a:solidFill>
                  <a:schemeClr val="tx1"/>
                </a:solidFill>
              </a:rPr>
              <a:t>Anno Scolastico 2013-2014</a:t>
            </a:r>
            <a:endParaRPr lang="it-IT" sz="4400" dirty="0">
              <a:solidFill>
                <a:schemeClr val="tx1"/>
              </a:solidFill>
            </a:endParaRPr>
          </a:p>
        </p:txBody>
      </p:sp>
      <p:pic>
        <p:nvPicPr>
          <p:cNvPr id="4" name="Immagine 3" descr="C:\Users\Giulia\Desktop\cc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02433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Giulia\Desktop\cc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024336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C:\Users\Giulia\Desktop\cc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80" y="260648"/>
            <a:ext cx="3058496" cy="1944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3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Quando nasce e a che fini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>
                <a:solidFill>
                  <a:srgbClr val="000000"/>
                </a:solidFill>
              </a:rPr>
              <a:t>Il progetto “Dea Minerva” nasce il primo giugno 2012 per spronare i ragazzi di Savignano a riciclare per una buona causa.</a:t>
            </a:r>
          </a:p>
          <a:p>
            <a:pPr lvl="0">
              <a:spcBef>
                <a:spcPts val="0"/>
              </a:spcBef>
              <a:buNone/>
            </a:pPr>
            <a:r>
              <a:rPr lang="it">
                <a:solidFill>
                  <a:srgbClr val="000000"/>
                </a:solidFill>
              </a:rPr>
              <a:t>Vicino alle scuole vengono messi macchinari in grado di compattare la plastica chiamati compattatori. La plastica viene in seguito immagazzinata per essere poi venduta ad aziende varie. </a:t>
            </a:r>
          </a:p>
          <a:p>
            <a:pPr lvl="0">
              <a:spcBef>
                <a:spcPts val="0"/>
              </a:spcBef>
              <a:buNone/>
            </a:pPr>
            <a:r>
              <a:rPr lang="it">
                <a:solidFill>
                  <a:srgbClr val="000000"/>
                </a:solidFill>
              </a:rPr>
              <a:t>I soldi ricavati vengono donati alle scuole dell’istituto comprensivo di Savignano e ogni anno si ricavano oltre 10.000€!</a:t>
            </a:r>
          </a:p>
        </p:txBody>
      </p:sp>
    </p:spTree>
    <p:extLst>
      <p:ext uri="{BB962C8B-B14F-4D97-AF65-F5344CB8AC3E}">
        <p14:creationId xmlns:p14="http://schemas.microsoft.com/office/powerpoint/2010/main" val="312189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Cosa vuole sottolineare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164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>
                <a:solidFill>
                  <a:srgbClr val="000000"/>
                </a:solidFill>
              </a:rPr>
              <a:t>Il progetto vuole sottolineare l’importanza dei rifiuti e che possono essere potenziali risorse da trasformare in prodotti finiti e a educare a una consapevole e corretta gestione dei rifiuti.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667" y="2873003"/>
            <a:ext cx="5478125" cy="313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430" y="3119306"/>
            <a:ext cx="1742862" cy="3286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2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0"/>
            <a:ext cx="92643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1572600" y="806267"/>
            <a:ext cx="3278400" cy="1381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>
                <a:solidFill>
                  <a:srgbClr val="000000"/>
                </a:solidFill>
              </a:rPr>
              <a:t>Il guadagno di Savignano con il progetto “Dea Minerva” nel corso degli anni.</a:t>
            </a:r>
          </a:p>
        </p:txBody>
      </p:sp>
    </p:spTree>
    <p:extLst>
      <p:ext uri="{BB962C8B-B14F-4D97-AF65-F5344CB8AC3E}">
        <p14:creationId xmlns:p14="http://schemas.microsoft.com/office/powerpoint/2010/main" val="7795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/>
              <a:t>Chi era la Dea Minerva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Dea Minerva era identificata dai greci come Atena ed era la dea della saggezza, del commercio, della vita tranquilla e operosa, la protettrice dell’intelligenza e di tutte le arti.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5750" y="2650500"/>
            <a:ext cx="2023174" cy="381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26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027664"/>
            <a:ext cx="8568952" cy="601136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>
                <a:latin typeface="Comic Sans MS" panose="030F0702030302020204" pitchFamily="66" charset="0"/>
              </a:rPr>
              <a:t>22 MAGGIO 2017: VISITA A MODIGLIANA</a:t>
            </a:r>
            <a:endParaRPr lang="it-IT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7848872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9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027664"/>
            <a:ext cx="8136904" cy="45712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ragazzi del CCR di Savignano ricevono una calorosa accoglienza</a:t>
            </a:r>
            <a:br>
              <a:rPr lang="it-IT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presso il Municipio di Modigliana</a:t>
            </a:r>
            <a:endParaRPr lang="it-IT"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43608" y="1772816"/>
            <a:ext cx="3057148" cy="6397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707507" cy="386075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11837" y="1772816"/>
            <a:ext cx="3055717" cy="720080"/>
          </a:xfrm>
        </p:spPr>
        <p:txBody>
          <a:bodyPr>
            <a:noAutofit/>
          </a:bodyPr>
          <a:lstStyle/>
          <a:p>
            <a:pPr algn="ctr"/>
            <a:r>
              <a:rPr lang="it-IT" sz="18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Saluti tra il sindaco di Modigliana e l’assessore all’istruzione di </a:t>
            </a:r>
            <a:r>
              <a:rPr lang="it-IT" sz="1800" b="0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it-IT" sz="18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avignano</a:t>
            </a:r>
            <a:endParaRPr lang="it-IT" sz="1800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08920"/>
            <a:ext cx="3815407" cy="2965995"/>
          </a:xfrm>
        </p:spPr>
      </p:pic>
    </p:spTree>
    <p:extLst>
      <p:ext uri="{BB962C8B-B14F-4D97-AF65-F5344CB8AC3E}">
        <p14:creationId xmlns:p14="http://schemas.microsoft.com/office/powerpoint/2010/main" val="32113943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Una gustosa merenda prima della visita al borgo</a:t>
            </a:r>
            <a:endParaRPr lang="it-IT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778895" cy="2921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887415" cy="3027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6979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Autofit/>
          </a:bodyPr>
          <a:lstStyle/>
          <a:p>
            <a:pPr algn="ctr"/>
            <a:r>
              <a:rPr lang="it-IT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Dalle finestre del Municipio si vede in lontananza lo splendido borgo di Modigliana con la «</a:t>
            </a:r>
            <a:r>
              <a:rPr lang="it-IT" sz="2000" i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Roccaccia</a:t>
            </a:r>
            <a:r>
              <a:rPr lang="it-IT" sz="20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»</a:t>
            </a:r>
            <a:endParaRPr lang="it-IT" sz="20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7632848" cy="43555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887781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dirty="0" smtClean="0">
                <a:latin typeface="Comic Sans MS" panose="030F0702030302020204" pitchFamily="66" charset="0"/>
              </a:rPr>
              <a:t>I ragazzi di Modigliana ci mostrano le cartoline dipinte dai bambini della scuola elementare riguardanti il progetto regionale «Siamo nati per camminare», </a:t>
            </a:r>
            <a:br>
              <a:rPr lang="it-IT" sz="2000" dirty="0" smtClean="0">
                <a:latin typeface="Comic Sans MS" panose="030F0702030302020204" pitchFamily="66" charset="0"/>
              </a:rPr>
            </a:br>
            <a:r>
              <a:rPr lang="it-IT" sz="2000" dirty="0" smtClean="0">
                <a:latin typeface="Comic Sans MS" panose="030F0702030302020204" pitchFamily="66" charset="0"/>
              </a:rPr>
              <a:t>per promuovere la mobilità sostenibile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4"/>
            <a:ext cx="7200800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1713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Autofit/>
          </a:bodyPr>
          <a:lstStyle/>
          <a:p>
            <a:pPr algn="ctr"/>
            <a:r>
              <a:rPr lang="it-IT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ragazzi di Modigliana ci illustrano le bellezze del borgo</a:t>
            </a:r>
            <a:endParaRPr lang="it-IT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3778895" cy="3209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815407" cy="338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98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6321" y="404664"/>
            <a:ext cx="7499176" cy="792088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Comic Sans MS" panose="030F0702030302020204" pitchFamily="66" charset="0"/>
              </a:rPr>
              <a:t/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/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/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/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I CONSIGLIERI DEL CCR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Immagine 4" descr="C:\Users\Giulia\Desktop\Tagli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7280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0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5719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27584" y="1196752"/>
            <a:ext cx="3600400" cy="639762"/>
          </a:xfrm>
        </p:spPr>
        <p:txBody>
          <a:bodyPr>
            <a:noAutofit/>
          </a:bodyPr>
          <a:lstStyle/>
          <a:p>
            <a:r>
              <a:rPr lang="it-IT" sz="1400" b="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Ecco il forno dove si possono acquistare le </a:t>
            </a:r>
            <a:r>
              <a:rPr lang="it-IT" sz="1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lingue di suocera,</a:t>
            </a:r>
          </a:p>
          <a:p>
            <a:r>
              <a:rPr lang="it-IT" sz="1400" b="0" i="1" dirty="0">
                <a:solidFill>
                  <a:schemeClr val="tx1"/>
                </a:solidFill>
                <a:latin typeface="Comic Sans MS" panose="030F0702030302020204" pitchFamily="66" charset="0"/>
              </a:rPr>
              <a:t>s</a:t>
            </a:r>
            <a:r>
              <a:rPr lang="it-IT" sz="1400" b="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pecialità salata di Modigliana</a:t>
            </a:r>
            <a:endParaRPr lang="it-IT" sz="1400" b="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3777307" cy="3398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14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 guide ci conducono nella piazza</a:t>
            </a:r>
          </a:p>
          <a:p>
            <a:pPr algn="ctr"/>
            <a:r>
              <a:rPr lang="it-IT" sz="1400" b="0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r>
              <a:rPr lang="it-IT" sz="1400" b="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 borgo</a:t>
            </a:r>
            <a:endParaRPr lang="it-IT" sz="1400" b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3887415" cy="2838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99903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992888" cy="601136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VISITA alla mostra del pittore macchiaiolo Silvestro Lega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3779515" cy="2996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77728"/>
            <a:ext cx="3887415" cy="3027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2634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Giulia\Contacts\Desktop\IMG_1117 (1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720"/>
            <a:ext cx="7129412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029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024744" cy="1333952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sz="2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All’interno della chiesa di San Domenico è conservata la «campana di San Savino». Risalente al 1169, è ritenuta la più antica campana della Romagna</a:t>
            </a:r>
            <a:endParaRPr lang="it-IT" sz="22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16832"/>
            <a:ext cx="7776864" cy="4435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04350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764704"/>
            <a:ext cx="3300984" cy="432048"/>
          </a:xfrm>
        </p:spPr>
        <p:txBody>
          <a:bodyPr>
            <a:noAutofit/>
          </a:bodyPr>
          <a:lstStyle/>
          <a:p>
            <a:pPr algn="ctr"/>
            <a:r>
              <a:rPr lang="it-IT" sz="1400" dirty="0" smtClean="0">
                <a:latin typeface="Comic Sans MS" panose="030F0702030302020204" pitchFamily="66" charset="0"/>
              </a:rPr>
              <a:t>Nel Palazzo Pretorio il sindaco ci racconta la leggenda del  BARATTO</a:t>
            </a:r>
            <a:endParaRPr lang="it-IT" sz="14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r="26967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734630" y="1268760"/>
            <a:ext cx="3365762" cy="4680520"/>
          </a:xfrm>
        </p:spPr>
        <p:txBody>
          <a:bodyPr>
            <a:normAutofit fontScale="32500" lnSpcReduction="20000"/>
          </a:bodyPr>
          <a:lstStyle/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sz="2800" dirty="0">
                <a:latin typeface="Comic Sans MS" panose="030F0702030302020204" pitchFamily="66" charset="0"/>
              </a:rPr>
              <a:t>Si narra che nel </a:t>
            </a:r>
            <a:r>
              <a:rPr lang="it-IT" sz="2800" b="1" dirty="0">
                <a:latin typeface="Comic Sans MS" panose="030F0702030302020204" pitchFamily="66" charset="0"/>
              </a:rPr>
              <a:t>1773 a Modigliana</a:t>
            </a:r>
            <a:r>
              <a:rPr lang="it-IT" sz="2800" dirty="0">
                <a:latin typeface="Comic Sans MS" panose="030F0702030302020204" pitchFamily="66" charset="0"/>
              </a:rPr>
              <a:t> arrivò un forestiero in compagnia di una donna prossima al parto.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Furono ospiti della contessa Camilla Borghi-</a:t>
            </a:r>
            <a:r>
              <a:rPr lang="it-IT" sz="2800" dirty="0" err="1">
                <a:latin typeface="Comic Sans MS" panose="030F0702030302020204" pitchFamily="66" charset="0"/>
              </a:rPr>
              <a:t>Biancoli</a:t>
            </a:r>
            <a:r>
              <a:rPr lang="it-IT" sz="2800" dirty="0">
                <a:latin typeface="Comic Sans MS" panose="030F0702030302020204" pitchFamily="66" charset="0"/>
              </a:rPr>
              <a:t> che, in quel periodo, aveva una relazione col carceriere Lorenzo Chiappini. Nella notte fra il 16 e il 17 aprile partorirono entrambe le donne.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Il Chiappini battezzò la propria figlia col nome di Maria Stella Petronilla e dopo qualche giorno i forestieri sparirono.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Intanto Maria Stella cresceva, ricevendo un'educazione da gran signora.</a:t>
            </a:r>
            <a:br>
              <a:rPr lang="it-IT" sz="2800" dirty="0">
                <a:latin typeface="Comic Sans MS" panose="030F0702030302020204" pitchFamily="66" charset="0"/>
              </a:rPr>
            </a:br>
            <a:r>
              <a:rPr lang="it-IT" sz="2800" dirty="0">
                <a:latin typeface="Comic Sans MS" panose="030F0702030302020204" pitchFamily="66" charset="0"/>
              </a:rPr>
              <a:t>Si sposò con un lord inglese diventando la " marchesa di Modigliana" e, in seguito, con un barone russo.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Alla morte del Chiappini, Maria Stella ricevette una lettera, dove il padre le rivelava il mistero della sua nascita: era stata </a:t>
            </a:r>
            <a:r>
              <a:rPr lang="it-IT" sz="2800" b="1" dirty="0">
                <a:latin typeface="Comic Sans MS" panose="030F0702030302020204" pitchFamily="66" charset="0"/>
              </a:rPr>
              <a:t>"barattata"</a:t>
            </a:r>
            <a:r>
              <a:rPr lang="it-IT" sz="2800" dirty="0">
                <a:latin typeface="Comic Sans MS" panose="030F0702030302020204" pitchFamily="66" charset="0"/>
              </a:rPr>
              <a:t> con il figlio di un ricco signore che offriva condizioni vantaggiose.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Da allora Maria Stella si mise in cerca del vero padre e scoprì si trattava </a:t>
            </a:r>
            <a:r>
              <a:rPr lang="it-IT" sz="2800" b="1" dirty="0">
                <a:latin typeface="Comic Sans MS" panose="030F0702030302020204" pitchFamily="66" charset="0"/>
              </a:rPr>
              <a:t>Luigi Filippo D'Orleans</a:t>
            </a:r>
            <a:r>
              <a:rPr lang="it-IT" sz="2800" dirty="0">
                <a:latin typeface="Comic Sans MS" panose="030F0702030302020204" pitchFamily="66" charset="0"/>
              </a:rPr>
              <a:t>, nel '73 in esilio in Italia.</a:t>
            </a:r>
          </a:p>
          <a:p>
            <a:r>
              <a:rPr lang="it-IT" sz="2800" dirty="0">
                <a:latin typeface="Comic Sans MS" panose="030F0702030302020204" pitchFamily="66" charset="0"/>
              </a:rPr>
              <a:t>Filippo D'Orleans rifiutò di incontrarla ma Maria Stella, grazie al vescovo di Faenza, venne comunque proclamata figlia dei Conti D'Orleans. Iniziò quindi a essere perseguitata dai sicari di Luigi Filippo e dovette chiedere la protezione inglese</a:t>
            </a:r>
            <a:r>
              <a:rPr lang="it-IT" sz="2800" dirty="0" smtClean="0">
                <a:latin typeface="Comic Sans MS" panose="030F0702030302020204" pitchFamily="66" charset="0"/>
              </a:rPr>
              <a:t>.</a:t>
            </a:r>
          </a:p>
          <a:p>
            <a:endParaRPr lang="it-IT" sz="2800" dirty="0">
              <a:latin typeface="Comic Sans MS" panose="030F0702030302020204" pitchFamily="66" charset="0"/>
            </a:endParaRPr>
          </a:p>
          <a:p>
            <a:r>
              <a:rPr lang="it-IT" sz="3700" b="1" dirty="0" smtClean="0">
                <a:latin typeface="Comic Sans MS" panose="030F0702030302020204" pitchFamily="66" charset="0"/>
              </a:rPr>
              <a:t>Secondo questa leggenda, quindi, il bimbo nato a Modigliana il 17 aprile 1773 era Luigi Filippo d'Orleans, futuro Re di Francia</a:t>
            </a:r>
            <a:r>
              <a:rPr lang="it-IT" sz="3700" dirty="0" smtClean="0">
                <a:latin typeface="Comic Sans MS" panose="030F0702030302020204" pitchFamily="66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647640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027664"/>
            <a:ext cx="7632848" cy="601136"/>
          </a:xfrm>
        </p:spPr>
        <p:txBody>
          <a:bodyPr>
            <a:normAutofit fontScale="90000"/>
          </a:bodyPr>
          <a:lstStyle/>
          <a:p>
            <a:r>
              <a:rPr lang="it-IT" sz="3200" b="1" dirty="0" smtClean="0">
                <a:latin typeface="Comic Sans MS" panose="030F0702030302020204" pitchFamily="66" charset="0"/>
              </a:rPr>
              <a:t>Tutti insieme sul «Ponte della Signora»</a:t>
            </a:r>
            <a:endParaRPr lang="it-IT" sz="3200" b="1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200800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6555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272926" cy="457120"/>
          </a:xfrm>
        </p:spPr>
        <p:txBody>
          <a:bodyPr>
            <a:noAutofit/>
          </a:bodyPr>
          <a:lstStyle/>
          <a:p>
            <a:pPr algn="ctr"/>
            <a:r>
              <a:rPr lang="it-IT" sz="2000" dirty="0" smtClean="0">
                <a:latin typeface="Comic Sans MS" panose="030F0702030302020204" pitchFamily="66" charset="0"/>
              </a:rPr>
              <a:t>Il pranzo è al sacco sulle sponde di un limpido ruscello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848872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6826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Il pranzo: una bella occasione per socializzare e scambiare prelibatezze culinarie</a:t>
            </a:r>
            <a:endParaRPr lang="it-IT" sz="2400" dirty="0">
              <a:latin typeface="Comic Sans MS" panose="030F0702030302020204" pitchFamily="66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99592" y="1916833"/>
            <a:ext cx="3569667" cy="720080"/>
          </a:xfrm>
        </p:spPr>
        <p:txBody>
          <a:bodyPr>
            <a:normAutofit lnSpcReduction="10000"/>
          </a:bodyPr>
          <a:lstStyle/>
          <a:p>
            <a:r>
              <a:rPr lang="it-IT" sz="1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L’assessore di Modigliana, Alice Gentilini, ci addolcisce con gustosi pasticcini</a:t>
            </a:r>
            <a:endParaRPr lang="it-IT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3707507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032447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2153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76864" cy="936104"/>
          </a:xfrm>
        </p:spPr>
        <p:txBody>
          <a:bodyPr>
            <a:normAutofit/>
          </a:bodyPr>
          <a:lstStyle/>
          <a:p>
            <a:pPr algn="ctr"/>
            <a:r>
              <a:rPr lang="it-IT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Ai pasticcini i ragazzi del CCR di Savignano ribattono con</a:t>
            </a:r>
            <a:br>
              <a:rPr lang="it-IT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1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10 chilogrammi di ciliegie raccolti dal consigliere Matteo Ferrari</a:t>
            </a:r>
            <a:endParaRPr lang="it-IT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344816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5175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560840" cy="5112568"/>
          </a:xfrm>
        </p:spPr>
      </p:pic>
    </p:spTree>
    <p:extLst>
      <p:ext uri="{BB962C8B-B14F-4D97-AF65-F5344CB8AC3E}">
        <p14:creationId xmlns:p14="http://schemas.microsoft.com/office/powerpoint/2010/main" val="225192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83568" y="764704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Comic Sans MS" panose="030F0702030302020204" pitchFamily="66" charset="0"/>
              </a:rPr>
              <a:t>CCR E’… SOLIDARIETA’</a:t>
            </a:r>
            <a:endParaRPr lang="it-IT" sz="44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Giulia\Desktop\bastiglia foto 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5" y="1499754"/>
            <a:ext cx="7272808" cy="386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71043" y="5361388"/>
            <a:ext cx="8208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1600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dirty="0" smtClean="0">
                <a:latin typeface="Comic Sans MS" panose="030F0702030302020204" pitchFamily="66" charset="0"/>
              </a:rPr>
              <a:t>I ragazzi del CCR consegnano i libri, raccolti da tutti gli alunni delle</a:t>
            </a:r>
          </a:p>
          <a:p>
            <a:pPr algn="ctr"/>
            <a:r>
              <a:rPr lang="it-IT" dirty="0" smtClean="0">
                <a:latin typeface="Comic Sans MS" panose="030F0702030302020204" pitchFamily="66" charset="0"/>
              </a:rPr>
              <a:t>Scuole dell’ Istituto comprensivo, all’assessore di Bastiglia, comune colpito dall’alluvione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3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88832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81603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Sono con noi anche le operatrici del centro giovani </a:t>
            </a:r>
            <a:r>
              <a:rPr lang="it-IT" sz="28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LinK</a:t>
            </a:r>
            <a:r>
              <a:rPr lang="it-IT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Anna e Delia</a:t>
            </a:r>
            <a:endParaRPr lang="it-IT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3888432" cy="2993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84984"/>
            <a:ext cx="3672408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2921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08912" cy="792088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Dopo il pranzo si aprono i lavori:</a:t>
            </a:r>
            <a:br>
              <a:rPr lang="it-IT" sz="2400" b="1" dirty="0" smtClean="0">
                <a:latin typeface="Comic Sans MS" panose="030F0702030302020204" pitchFamily="66" charset="0"/>
              </a:rPr>
            </a:br>
            <a:r>
              <a:rPr lang="it-IT" sz="2400" b="1" dirty="0" smtClean="0">
                <a:latin typeface="Comic Sans MS" panose="030F0702030302020204" pitchFamily="66" charset="0"/>
              </a:rPr>
              <a:t> CCR di Modigliana congiunto con CCR di Savignano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2816"/>
            <a:ext cx="7056784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96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7024744" cy="74515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consiglieri di Savignano espongono le attività dei </a:t>
            </a:r>
            <a:r>
              <a:rPr lang="it-IT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10 anni di CCR</a:t>
            </a:r>
            <a:endParaRPr lang="it-IT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44824"/>
            <a:ext cx="7128792" cy="4392488"/>
          </a:xfrm>
        </p:spPr>
      </p:pic>
    </p:spTree>
    <p:extLst>
      <p:ext uri="{BB962C8B-B14F-4D97-AF65-F5344CB8AC3E}">
        <p14:creationId xmlns:p14="http://schemas.microsoft.com/office/powerpoint/2010/main" val="419810849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632848" cy="1152128"/>
          </a:xfrm>
        </p:spPr>
        <p:txBody>
          <a:bodyPr>
            <a:normAutofit fontScale="90000"/>
          </a:bodyPr>
          <a:lstStyle/>
          <a:p>
            <a:r>
              <a:rPr lang="it-IT" sz="1800" dirty="0" smtClean="0"/>
              <a:t>Visione documentario «</a:t>
            </a:r>
            <a:r>
              <a:rPr lang="it-IT" sz="1800" b="1" dirty="0" smtClean="0"/>
              <a:t>Punto di non ritorno</a:t>
            </a:r>
            <a:r>
              <a:rPr lang="it-IT" sz="1800" dirty="0" smtClean="0"/>
              <a:t>» di L. Di </a:t>
            </a:r>
            <a:r>
              <a:rPr lang="it-IT" sz="1800" dirty="0"/>
              <a:t>C</a:t>
            </a:r>
            <a:r>
              <a:rPr lang="it-IT" sz="1800" dirty="0" smtClean="0"/>
              <a:t>aprio sul riscaldamento globale per introdurre alla riflessione sulla tutela ambientale.</a:t>
            </a:r>
            <a:br>
              <a:rPr lang="it-IT" sz="1800" dirty="0" smtClean="0"/>
            </a:br>
            <a:r>
              <a:rPr lang="it-IT" sz="1800" dirty="0"/>
              <a:t/>
            </a:r>
            <a:br>
              <a:rPr lang="it-IT" sz="1800" dirty="0"/>
            </a:br>
            <a:r>
              <a:rPr lang="it-IT" sz="1800" dirty="0" smtClean="0"/>
              <a:t> Il  </a:t>
            </a:r>
            <a:r>
              <a:rPr lang="it-IT" sz="1800" dirty="0"/>
              <a:t>C</a:t>
            </a:r>
            <a:r>
              <a:rPr lang="it-IT" sz="1800" dirty="0" smtClean="0"/>
              <a:t>onsiglio comunale congiunto del 22 marzo a Savignano aveva deliberato di lavorare per la  realizzazione di un progetto comune che avesse  come obiettivo proprio  il rispetto dell’ambiente</a:t>
            </a:r>
            <a:endParaRPr lang="it-IT" sz="18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7056784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22324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027664"/>
            <a:ext cx="7920880" cy="673144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Annotiamo su un cartellone le nostre riflessioni</a:t>
            </a:r>
            <a:endParaRPr lang="it-IT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4"/>
            <a:ext cx="7632848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5106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984776" cy="4779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8739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88832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3044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iulia\Desktop\bastiglia foto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128792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99592" y="5157192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Comic Sans MS" panose="030F0702030302020204" pitchFamily="66" charset="0"/>
              </a:rPr>
              <a:t>VISITA AL NIDO COLPITO DALL’ALLUVIONE A CUI I RAGAZZI DEL CCR HANNO DEVOLUTO 400 EURO IN MATERIALE DIDATTICO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11560" y="548680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CCR E’… VALORIZZAZIONE DEL PATRIMONIO STORICO E ARTISTICO LOCALE: la VENERE DI SAVIGNANO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99592" y="5877272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PARTECIPAZIONE AL PROGETTO « DAL MIO AL NOSTRO» CON LE ESPERTE DEL « PIGORINI» DI ROMA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C:\Users\Giulia\Desktop\GC14 5878-4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42431"/>
            <a:ext cx="6696744" cy="38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99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4" descr="Mammaeli_colS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45196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magine 5" descr="Elino-1 coloS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153025"/>
            <a:ext cx="1595437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metto 3 6"/>
          <p:cNvSpPr/>
          <p:nvPr/>
        </p:nvSpPr>
        <p:spPr>
          <a:xfrm>
            <a:off x="5940425" y="1916113"/>
            <a:ext cx="2857500" cy="2286000"/>
          </a:xfrm>
          <a:prstGeom prst="wedgeEllipseCallout">
            <a:avLst>
              <a:gd name="adj1" fmla="val 545"/>
              <a:gd name="adj2" fmla="val 87902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</a:rPr>
              <a:t>Siamo andati a vedere il museo che porta il nostro nome.</a:t>
            </a:r>
          </a:p>
        </p:txBody>
      </p:sp>
      <p:sp>
        <p:nvSpPr>
          <p:cNvPr id="8" name="Fumetto 3 7"/>
          <p:cNvSpPr/>
          <p:nvPr/>
        </p:nvSpPr>
        <p:spPr>
          <a:xfrm flipH="1">
            <a:off x="1979613" y="1268413"/>
            <a:ext cx="3806825" cy="1500187"/>
          </a:xfrm>
          <a:prstGeom prst="wedgeEllipseCallout">
            <a:avLst>
              <a:gd name="adj1" fmla="val -5632"/>
              <a:gd name="adj2" fmla="val 93669"/>
            </a:avLst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accent6">
                <a:lumMod val="40000"/>
                <a:lumOff val="60000"/>
              </a:schemeClr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dirty="0">
                <a:solidFill>
                  <a:prstClr val="black"/>
                </a:solidFill>
              </a:rPr>
              <a:t>Che cosa avete fatto oggi a scuola?</a:t>
            </a:r>
          </a:p>
        </p:txBody>
      </p:sp>
      <p:pic>
        <p:nvPicPr>
          <p:cNvPr id="2054" name="Immagine 8" descr="V_lato A co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1008062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755650" y="0"/>
            <a:ext cx="7772400" cy="1223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pres?slideindex=1&amp;slidetitle="/>
              </a:rPr>
              <a:t>A spasso con la Venere</a:t>
            </a:r>
            <a:endParaRPr lang="it-IT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 action="ppaction://hlinkpres?slideindex=1&amp;slidetitle="/>
            </a:endParaRPr>
          </a:p>
        </p:txBody>
      </p:sp>
    </p:spTree>
    <p:extLst>
      <p:ext uri="{BB962C8B-B14F-4D97-AF65-F5344CB8AC3E}">
        <p14:creationId xmlns:p14="http://schemas.microsoft.com/office/powerpoint/2010/main" val="84939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7624" y="692695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latin typeface="Comic Sans MS" panose="030F0702030302020204" pitchFamily="66" charset="0"/>
              </a:rPr>
              <a:t>CCR E’… INCONTRO TRA GENERAZIONI</a:t>
            </a:r>
            <a:endParaRPr lang="it-IT" sz="3600" dirty="0"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8" y="616530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PROGETTO « DALLA COLTURA IMPARIAMO LA CULTURA»</a:t>
            </a:r>
            <a:endParaRPr lang="it-IT" dirty="0"/>
          </a:p>
        </p:txBody>
      </p:sp>
      <p:pic>
        <p:nvPicPr>
          <p:cNvPr id="12290" name="Picture 2" descr="C:\Users\Giulia\Desktop\IMG_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27305"/>
            <a:ext cx="7992887" cy="41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ultime CCR\IMG_1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75608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67544" y="33265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dirty="0" smtClean="0">
              <a:latin typeface="Comic Sans MS" panose="030F0702030302020204" pitchFamily="66" charset="0"/>
            </a:endParaRPr>
          </a:p>
          <a:p>
            <a:pPr algn="ctr"/>
            <a:endParaRPr lang="it-IT" dirty="0">
              <a:latin typeface="Comic Sans MS" panose="030F0702030302020204" pitchFamily="66" charset="0"/>
            </a:endParaRPr>
          </a:p>
          <a:p>
            <a:pPr algn="ctr"/>
            <a:r>
              <a:rPr lang="it-IT" dirty="0" smtClean="0">
                <a:latin typeface="Comic Sans MS" panose="030F0702030302020204" pitchFamily="66" charset="0"/>
              </a:rPr>
              <a:t>Per il progetto, che consiste nella coltivazione di un orto assegnatoci dal Comune presso il parco fluviale, ci si avvale della preziosa collaborazione di alcuni anziani volontari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0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36598" y="1064310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latin typeface="Comic Sans MS" panose="030F0702030302020204" pitchFamily="66" charset="0"/>
              </a:rPr>
              <a:t>REALIZZAZIONE PISTA CICLO CROSS</a:t>
            </a:r>
            <a:endParaRPr lang="it-IT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Segnaposto 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5600"/>
          <a:stretch>
            <a:fillRect/>
          </a:stretch>
        </p:blipFill>
        <p:spPr>
          <a:xfrm>
            <a:off x="1043608" y="1587530"/>
            <a:ext cx="7200800" cy="407371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43608" y="5805264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mic Sans MS" panose="030F0702030302020204" pitchFamily="66" charset="0"/>
              </a:rPr>
              <a:t>Alcuni ragazzi controllano il percorso della pista con l’Assessore Sig. Marchioni e il geometra </a:t>
            </a:r>
            <a:r>
              <a:rPr lang="it-IT" dirty="0" err="1">
                <a:latin typeface="Comic Sans MS" panose="030F0702030302020204" pitchFamily="66" charset="0"/>
              </a:rPr>
              <a:t>Sig.Boschetti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34424" y="3573016"/>
            <a:ext cx="3300984" cy="550928"/>
          </a:xfrm>
        </p:spPr>
        <p:txBody>
          <a:bodyPr/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INIZIO LAVORI!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5600"/>
          <a:stretch>
            <a:fillRect/>
          </a:stretch>
        </p:blipFill>
        <p:spPr>
          <a:xfrm>
            <a:off x="1005208" y="1268760"/>
            <a:ext cx="3359623" cy="4176464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LA SCAVATRICE ALL’OPERA PER DELINEARE IL PERCORSO 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2925" y="260648"/>
            <a:ext cx="8229600" cy="115212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2700" dirty="0" smtClean="0"/>
              <a:t>CCR: ESPERIENZA DEL PRIMO BIENNIO 2007/2009</a:t>
            </a:r>
          </a:p>
        </p:txBody>
      </p:sp>
      <p:sp>
        <p:nvSpPr>
          <p:cNvPr id="307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 i="1" smtClean="0"/>
          </a:p>
        </p:txBody>
      </p:sp>
      <p:pic>
        <p:nvPicPr>
          <p:cNvPr id="3076" name="Picture 2" descr="DSCN3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14500"/>
            <a:ext cx="7632848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4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980728"/>
            <a:ext cx="7632848" cy="48245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6736" y="6109354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6 GIUGNO: IL GIORNO DELL’INAUGURAZIONE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8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43021" y="260648"/>
            <a:ext cx="3485995" cy="1872208"/>
          </a:xfrm>
        </p:spPr>
        <p:txBody>
          <a:bodyPr>
            <a:normAutofit/>
          </a:bodyPr>
          <a:lstStyle/>
          <a:p>
            <a:pPr algn="ctr"/>
            <a:r>
              <a:rPr lang="it-IT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CCR</a:t>
            </a:r>
            <a:br>
              <a:rPr lang="it-IT" sz="4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2015-16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33365" y="3717032"/>
            <a:ext cx="3309803" cy="1964677"/>
          </a:xfrm>
        </p:spPr>
        <p:txBody>
          <a:bodyPr/>
          <a:lstStyle/>
          <a:p>
            <a:endParaRPr lang="it-IT" b="1" i="1" dirty="0"/>
          </a:p>
        </p:txBody>
      </p:sp>
      <p:pic>
        <p:nvPicPr>
          <p:cNvPr id="1026" name="Picture 2" descr="C:\Users\Giulia\Desktop\foto CCR\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71744"/>
            <a:ext cx="3456384" cy="308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296144"/>
          </a:xfrm>
        </p:spPr>
        <p:txBody>
          <a:bodyPr>
            <a:normAutofit/>
          </a:bodyPr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Ottobre: via </a:t>
            </a:r>
            <a:r>
              <a:rPr lang="it-IT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alla campagna </a:t>
            </a:r>
            <a:r>
              <a:rPr lang="it-IT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elettorale per  l’elezione del nuovo CCR</a:t>
            </a:r>
            <a:endParaRPr lang="it-I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7848872" cy="4752528"/>
          </a:xfrm>
        </p:spPr>
      </p:pic>
    </p:spTree>
    <p:extLst>
      <p:ext uri="{BB962C8B-B14F-4D97-AF65-F5344CB8AC3E}">
        <p14:creationId xmlns:p14="http://schemas.microsoft.com/office/powerpoint/2010/main" val="35304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2912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latin typeface="Comic Sans MS" panose="030F0702030302020204" pitchFamily="66" charset="0"/>
              </a:rPr>
              <a:t>Uno slogan per ogni progetto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04856" cy="4680520"/>
          </a:xfrm>
        </p:spPr>
      </p:pic>
    </p:spTree>
    <p:extLst>
      <p:ext uri="{BB962C8B-B14F-4D97-AF65-F5344CB8AC3E}">
        <p14:creationId xmlns:p14="http://schemas.microsoft.com/office/powerpoint/2010/main" val="18937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  <a:t>10 novembre: </a:t>
            </a:r>
            <a:br>
              <a:rPr lang="it-IT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it-IT" sz="31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ELEZIONI CONSIGLIO COMUNALE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37320" y="2007096"/>
            <a:ext cx="3780929" cy="374441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0861" y="2359075"/>
            <a:ext cx="3567757" cy="2539256"/>
          </a:xfrm>
        </p:spPr>
      </p:pic>
    </p:spTree>
    <p:extLst>
      <p:ext uri="{BB962C8B-B14F-4D97-AF65-F5344CB8AC3E}">
        <p14:creationId xmlns:p14="http://schemas.microsoft.com/office/powerpoint/2010/main" val="222806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03318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omic Sans MS" panose="030F0702030302020204" pitchFamily="66" charset="0"/>
              </a:rPr>
              <a:t>A CIASCUNA CLASSE IL SUO SEGGIO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816424" cy="358489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12" y="3050381"/>
            <a:ext cx="2705100" cy="2019300"/>
          </a:xfrm>
        </p:spPr>
      </p:pic>
    </p:spTree>
    <p:extLst>
      <p:ext uri="{BB962C8B-B14F-4D97-AF65-F5344CB8AC3E}">
        <p14:creationId xmlns:p14="http://schemas.microsoft.com/office/powerpoint/2010/main" val="299050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05192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 ogni seggio c’è il PRESIDENTE, lo SCRUTINATORE e il SEGRETARIO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3778895" cy="309634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12" y="3050381"/>
            <a:ext cx="2705100" cy="2019300"/>
          </a:xfrm>
        </p:spPr>
      </p:pic>
    </p:spTree>
    <p:extLst>
      <p:ext uri="{BB962C8B-B14F-4D97-AF65-F5344CB8AC3E}">
        <p14:creationId xmlns:p14="http://schemas.microsoft.com/office/powerpoint/2010/main" val="41772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Desktop\foto CCR\03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00" y="928184"/>
            <a:ext cx="806489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331640" y="1484784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dirty="0"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223628" y="148478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827584" y="148478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CERIMONIA DI INSEDIAMENTO DEL CCR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IN SEDUTA CONGIUNTA CON IL </a:t>
            </a:r>
          </a:p>
          <a:p>
            <a:pPr algn="ctr"/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CONSIGLIO COMUNALE DEGLI ADULTI</a:t>
            </a:r>
          </a:p>
        </p:txBody>
      </p:sp>
    </p:spTree>
    <p:extLst>
      <p:ext uri="{BB962C8B-B14F-4D97-AF65-F5344CB8AC3E}">
        <p14:creationId xmlns:p14="http://schemas.microsoft.com/office/powerpoint/2010/main" val="14586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1049" y="836712"/>
            <a:ext cx="7717376" cy="432048"/>
          </a:xfrm>
        </p:spPr>
        <p:txBody>
          <a:bodyPr>
            <a:normAutofit/>
          </a:bodyPr>
          <a:lstStyle/>
          <a:p>
            <a:pPr algn="ctr"/>
            <a:r>
              <a:rPr lang="it-IT" sz="2000" dirty="0">
                <a:latin typeface="Comic Sans MS" panose="030F0702030302020204" pitchFamily="66" charset="0"/>
              </a:rPr>
              <a:t>I RAGAZZI DEL CCR MIMANO I DIRITTI DELL’INFANZIA</a:t>
            </a:r>
          </a:p>
        </p:txBody>
      </p:sp>
      <p:pic>
        <p:nvPicPr>
          <p:cNvPr id="3074" name="Picture 2" descr="C:\Users\Giulia\Desktop\foto CCR\05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340768"/>
            <a:ext cx="7704856" cy="4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6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ulia\Desktop\Mamma\ccr 2016\foto CCR\084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7686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val 12"/>
          <p:cNvSpPr>
            <a:spLocks noChangeArrowheads="1"/>
          </p:cNvSpPr>
          <p:nvPr/>
        </p:nvSpPr>
        <p:spPr bwMode="auto">
          <a:xfrm>
            <a:off x="1403350" y="1989138"/>
            <a:ext cx="6227763" cy="3457575"/>
          </a:xfrm>
          <a:prstGeom prst="ellipse">
            <a:avLst/>
          </a:prstGeom>
          <a:gradFill rotWithShape="1">
            <a:gsLst>
              <a:gs pos="0">
                <a:srgbClr val="FF66CC"/>
              </a:gs>
              <a:gs pos="50000">
                <a:srgbClr val="FFFF66"/>
              </a:gs>
              <a:gs pos="100000">
                <a:srgbClr val="FF66CC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 Black" pitchFamily="34" charset="0"/>
              </a:rPr>
              <a:t>Che cosa è stato fatto?</a:t>
            </a:r>
          </a:p>
        </p:txBody>
      </p:sp>
      <p:sp>
        <p:nvSpPr>
          <p:cNvPr id="5123" name="WordArt 13"/>
          <p:cNvSpPr>
            <a:spLocks noChangeArrowheads="1" noChangeShapeType="1" noTextEdit="1"/>
          </p:cNvSpPr>
          <p:nvPr/>
        </p:nvSpPr>
        <p:spPr bwMode="auto">
          <a:xfrm>
            <a:off x="2124075" y="2492375"/>
            <a:ext cx="4960938" cy="21097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14"/>
              </a:avLst>
            </a:prstTxWarp>
          </a:bodyPr>
          <a:lstStyle/>
          <a:p>
            <a:pPr algn="ctr"/>
            <a:r>
              <a:rPr lang="it-IT" sz="9600" kern="10" spc="-9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Goudy Stout"/>
              </a:rPr>
              <a:t>C.C.R.</a:t>
            </a:r>
          </a:p>
        </p:txBody>
      </p:sp>
      <p:sp>
        <p:nvSpPr>
          <p:cNvPr id="5124" name="Oval 14"/>
          <p:cNvSpPr>
            <a:spLocks noChangeArrowheads="1"/>
          </p:cNvSpPr>
          <p:nvPr/>
        </p:nvSpPr>
        <p:spPr bwMode="auto">
          <a:xfrm>
            <a:off x="0" y="0"/>
            <a:ext cx="4248150" cy="1700213"/>
          </a:xfrm>
          <a:prstGeom prst="ellipse">
            <a:avLst/>
          </a:prstGeom>
          <a:gradFill rotWithShape="1">
            <a:gsLst>
              <a:gs pos="0">
                <a:srgbClr val="000000"/>
              </a:gs>
              <a:gs pos="10001">
                <a:srgbClr val="000040"/>
              </a:gs>
              <a:gs pos="25000">
                <a:srgbClr val="400040"/>
              </a:gs>
              <a:gs pos="37500">
                <a:srgbClr val="8F0040"/>
              </a:gs>
              <a:gs pos="45000">
                <a:srgbClr val="F27300"/>
              </a:gs>
              <a:gs pos="50000">
                <a:srgbClr val="FFBF00"/>
              </a:gs>
              <a:gs pos="55000">
                <a:srgbClr val="F27300"/>
              </a:gs>
              <a:gs pos="62500">
                <a:srgbClr val="8F0040"/>
              </a:gs>
              <a:gs pos="75000">
                <a:srgbClr val="400040"/>
              </a:gs>
              <a:gs pos="89999">
                <a:srgbClr val="00004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 </a:t>
            </a:r>
            <a:r>
              <a:rPr lang="it-IT" altLang="it-IT" sz="1800">
                <a:solidFill>
                  <a:srgbClr val="000066"/>
                </a:solidFill>
              </a:rPr>
              <a:t>Cinema</a:t>
            </a:r>
            <a:r>
              <a:rPr lang="it-IT" altLang="it-IT" sz="1800">
                <a:solidFill>
                  <a:schemeClr val="accent2"/>
                </a:solidFill>
              </a:rPr>
              <a:t>  invernale, 5 film, con bar</a:t>
            </a:r>
            <a:endParaRPr lang="it-IT" altLang="it-IT" sz="1800">
              <a:solidFill>
                <a:srgbClr val="0000FF"/>
              </a:solidFill>
            </a:endParaRPr>
          </a:p>
        </p:txBody>
      </p:sp>
      <p:sp>
        <p:nvSpPr>
          <p:cNvPr id="5125" name="Line 15"/>
          <p:cNvSpPr>
            <a:spLocks noChangeShapeType="1"/>
          </p:cNvSpPr>
          <p:nvPr/>
        </p:nvSpPr>
        <p:spPr bwMode="auto">
          <a:xfrm flipH="1" flipV="1">
            <a:off x="2195513" y="1196975"/>
            <a:ext cx="10795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Oval 16"/>
          <p:cNvSpPr>
            <a:spLocks noChangeArrowheads="1"/>
          </p:cNvSpPr>
          <p:nvPr/>
        </p:nvSpPr>
        <p:spPr bwMode="auto">
          <a:xfrm>
            <a:off x="4211638" y="0"/>
            <a:ext cx="4932362" cy="2062163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14999">
                <a:srgbClr val="66008F"/>
              </a:gs>
              <a:gs pos="32500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0">
                <a:srgbClr val="FF0000"/>
              </a:gs>
              <a:gs pos="67500">
                <a:srgbClr val="BA0066"/>
              </a:gs>
              <a:gs pos="85001">
                <a:srgbClr val="66008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Scelta dei giochi presso il nuovo centro sportivo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accent2"/>
              </a:solidFill>
            </a:endParaRPr>
          </a:p>
        </p:txBody>
      </p:sp>
      <p:sp>
        <p:nvSpPr>
          <p:cNvPr id="5127" name="Line 17"/>
          <p:cNvSpPr>
            <a:spLocks noChangeShapeType="1"/>
          </p:cNvSpPr>
          <p:nvPr/>
        </p:nvSpPr>
        <p:spPr bwMode="auto">
          <a:xfrm flipV="1">
            <a:off x="6588125" y="1773238"/>
            <a:ext cx="1008063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8" name="Oval 18"/>
          <p:cNvSpPr>
            <a:spLocks noChangeArrowheads="1"/>
          </p:cNvSpPr>
          <p:nvPr/>
        </p:nvSpPr>
        <p:spPr bwMode="auto">
          <a:xfrm>
            <a:off x="2339975" y="5661025"/>
            <a:ext cx="4105275" cy="1196975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50000">
                <a:srgbClr val="FFFF66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66CC"/>
                </a:solidFill>
              </a:rPr>
              <a:t>Serata disco</a:t>
            </a:r>
          </a:p>
        </p:txBody>
      </p:sp>
      <p:sp>
        <p:nvSpPr>
          <p:cNvPr id="5129" name="Line 19"/>
          <p:cNvSpPr>
            <a:spLocks noChangeShapeType="1"/>
          </p:cNvSpPr>
          <p:nvPr/>
        </p:nvSpPr>
        <p:spPr bwMode="auto">
          <a:xfrm>
            <a:off x="3276600" y="5084763"/>
            <a:ext cx="144463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0" name="Oval 20"/>
          <p:cNvSpPr>
            <a:spLocks noChangeArrowheads="1"/>
          </p:cNvSpPr>
          <p:nvPr/>
        </p:nvSpPr>
        <p:spPr bwMode="auto">
          <a:xfrm>
            <a:off x="0" y="4076700"/>
            <a:ext cx="2843213" cy="27813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6500">
                <a:srgbClr val="0047FF"/>
              </a:gs>
              <a:gs pos="14000">
                <a:srgbClr val="000082"/>
              </a:gs>
              <a:gs pos="21500">
                <a:srgbClr val="0047FF"/>
              </a:gs>
              <a:gs pos="28999">
                <a:srgbClr val="000082"/>
              </a:gs>
              <a:gs pos="36000">
                <a:srgbClr val="0047FF"/>
              </a:gs>
              <a:gs pos="43500">
                <a:srgbClr val="000082"/>
              </a:gs>
              <a:gs pos="50000">
                <a:srgbClr val="0047FF"/>
              </a:gs>
              <a:gs pos="56500">
                <a:srgbClr val="000082"/>
              </a:gs>
              <a:gs pos="64000">
                <a:srgbClr val="0047FF"/>
              </a:gs>
              <a:gs pos="71001">
                <a:srgbClr val="000082"/>
              </a:gs>
              <a:gs pos="78500">
                <a:srgbClr val="0047FF"/>
              </a:gs>
              <a:gs pos="86000">
                <a:srgbClr val="000082"/>
              </a:gs>
              <a:gs pos="93500">
                <a:srgbClr val="0047FF"/>
              </a:gs>
              <a:gs pos="100000">
                <a:srgbClr val="00008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Compartecipazione  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progetto di riqualificazione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del parco fluviale</a:t>
            </a:r>
          </a:p>
        </p:txBody>
      </p:sp>
      <p:sp>
        <p:nvSpPr>
          <p:cNvPr id="5131" name="Line 23"/>
          <p:cNvSpPr>
            <a:spLocks noChangeShapeType="1"/>
          </p:cNvSpPr>
          <p:nvPr/>
        </p:nvSpPr>
        <p:spPr bwMode="auto">
          <a:xfrm flipH="1">
            <a:off x="1476375" y="3933825"/>
            <a:ext cx="4318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32" name="Oval 24"/>
          <p:cNvSpPr>
            <a:spLocks noChangeArrowheads="1"/>
          </p:cNvSpPr>
          <p:nvPr/>
        </p:nvSpPr>
        <p:spPr bwMode="auto">
          <a:xfrm>
            <a:off x="6011863" y="4292600"/>
            <a:ext cx="3132137" cy="2565400"/>
          </a:xfrm>
          <a:prstGeom prst="ellipse">
            <a:avLst/>
          </a:prstGeom>
          <a:gradFill rotWithShape="1">
            <a:gsLst>
              <a:gs pos="0">
                <a:srgbClr val="D3B4F6"/>
              </a:gs>
              <a:gs pos="50000">
                <a:srgbClr val="66FF99"/>
              </a:gs>
              <a:gs pos="100000">
                <a:srgbClr val="D3B4F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Realizzazione di un progetto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che sarà triennale riguardante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l’educazione alla legalità,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gestito con LIBERA</a:t>
            </a:r>
          </a:p>
        </p:txBody>
      </p:sp>
      <p:sp>
        <p:nvSpPr>
          <p:cNvPr id="5133" name="Line 25"/>
          <p:cNvSpPr>
            <a:spLocks noChangeShapeType="1"/>
          </p:cNvSpPr>
          <p:nvPr/>
        </p:nvSpPr>
        <p:spPr bwMode="auto">
          <a:xfrm>
            <a:off x="7164388" y="3860800"/>
            <a:ext cx="503237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22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ulia\Desktop\Mamma\IMG_2986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72808" cy="540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11561" y="476672"/>
            <a:ext cx="3888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VISITA IN COMUNE</a:t>
            </a:r>
          </a:p>
        </p:txBody>
      </p:sp>
    </p:spTree>
    <p:extLst>
      <p:ext uri="{BB962C8B-B14F-4D97-AF65-F5344CB8AC3E}">
        <p14:creationId xmlns:p14="http://schemas.microsoft.com/office/powerpoint/2010/main" val="6449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55575" y="692696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INCONTRO CON</a:t>
            </a:r>
          </a:p>
          <a:p>
            <a:pPr algn="ctr"/>
            <a:r>
              <a:rPr lang="it-IT" sz="2400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L’ASSESSORE SIG. MARCHIONI</a:t>
            </a:r>
          </a:p>
          <a:p>
            <a:endParaRPr lang="it-IT" sz="24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it-IT" sz="2400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403647" y="6093296"/>
            <a:ext cx="68407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SI ESPONGONO I PROGETTI CHE SI INTENDONO REALIZZARE </a:t>
            </a:r>
          </a:p>
        </p:txBody>
      </p:sp>
      <p:pic>
        <p:nvPicPr>
          <p:cNvPr id="4" name="Picture 2" descr="C:\Users\Giulia\Contacts\Desktop\Foto per prof\Visita in comune\IMG_3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5027"/>
            <a:ext cx="7416824" cy="4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14414" y="1643050"/>
            <a:ext cx="68580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TRA I PROGETTI PROPOSTI SI SELEZIONANO QUELLI SU CUI LAVORARE IN QUESTO ANNO SCOLASTICO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  <a:p>
            <a:pPr algn="ctr"/>
            <a:endParaRPr lang="it-IT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RIPRENDERE IL PROGETTO PROPOSTO DAI RAGAZZI DEL CCR PRECEDENTE “</a:t>
            </a:r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Dalla coltura impariamo la cultura”</a:t>
            </a:r>
          </a:p>
          <a:p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IN COLLABORAZIONE CON ALCUNI ANZIANI VOLONTARI ESPERTI NELLA COLTIVAZIONE DELL’ORTO</a:t>
            </a:r>
          </a:p>
          <a:p>
            <a:r>
              <a:rPr lang="it-IT" b="1" i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it-IT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PROGETTO </a:t>
            </a:r>
            <a:r>
              <a:rPr lang="it-IT" b="1" dirty="0" err="1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DI</a:t>
            </a: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INCONTRO TRA GENERAZIONI</a:t>
            </a:r>
          </a:p>
          <a:p>
            <a:endParaRPr lang="it-IT" b="1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it-IT" b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PROGETTO CINEMA CON SNACK</a:t>
            </a:r>
          </a:p>
          <a:p>
            <a:pPr>
              <a:buFont typeface="Wingdings" pitchFamily="2" charset="2"/>
              <a:buChar char="Ø"/>
            </a:pPr>
            <a:endParaRPr lang="it-IT" b="1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endParaRPr lang="it-IT" b="1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endParaRPr lang="it-IT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V="1">
            <a:off x="1043490" y="571480"/>
            <a:ext cx="7024744" cy="456184"/>
          </a:xfrm>
        </p:spPr>
        <p:txBody>
          <a:bodyPr>
            <a:noAutofit/>
          </a:bodyPr>
          <a:lstStyle/>
          <a:p>
            <a:pPr algn="ctr"/>
            <a:endParaRPr lang="it-IT" sz="2000" dirty="0" smtClean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Giulia\Desktop\foto CCR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8134624" cy="60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87052" y="764704"/>
            <a:ext cx="523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TUTTI ALL’ORTO</a:t>
            </a:r>
            <a:r>
              <a:rPr lang="it-IT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  <a:endParaRPr lang="it-IT" sz="2800" b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mic Sans MS" panose="030F0702030302020204" pitchFamily="66" charset="0"/>
              </a:rPr>
              <a:t>SUBITO AL LAVORO!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Giulia\Desktop\foto CCR\IMG_279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7944" y="1916832"/>
            <a:ext cx="50405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Giulia\Desktop\foto CCR\IMG_2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816424" cy="37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Contacts\Desktop\Foto per prof\Orto\IMG_3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9438"/>
            <a:ext cx="7776864" cy="50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11560" y="47667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omic Sans MS" panose="030F0702030302020204" pitchFamily="66" charset="0"/>
              </a:rPr>
              <a:t>Vengono coinvolte anche alcune classi</a:t>
            </a: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908720"/>
            <a:ext cx="75608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u="sng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PIANO DI LAVORO</a:t>
            </a:r>
            <a:endParaRPr lang="it-IT" sz="2400" b="1" u="sng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Il CCR si divide in COMMISSIONI ciascuna delle quali è responsabile di un progetto:</a:t>
            </a:r>
          </a:p>
          <a:p>
            <a:endParaRPr lang="it-IT" sz="24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ORTO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it-IT" sz="32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INCONTRO TRA</a:t>
            </a:r>
          </a:p>
          <a:p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   GENERAZIONI</a:t>
            </a:r>
          </a:p>
          <a:p>
            <a:endParaRPr lang="it-IT" sz="32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32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PROIEZIONE FILM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endParaRPr lang="it-IT" sz="2400" b="1" dirty="0">
              <a:solidFill>
                <a:schemeClr val="bg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2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57224" y="571480"/>
            <a:ext cx="771530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I progetti  “</a:t>
            </a:r>
            <a:r>
              <a:rPr lang="it-IT" sz="3200" i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DALLA COLTURA </a:t>
            </a:r>
          </a:p>
          <a:p>
            <a:endParaRPr lang="it-IT" sz="3200" i="1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it-IT" sz="3200" i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IMPARIAMO LA CULTURA”  e</a:t>
            </a:r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   “</a:t>
            </a:r>
            <a:r>
              <a:rPr lang="it-IT" sz="3200" i="1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PROIEZIONE FILM CON SNACK</a:t>
            </a:r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”</a:t>
            </a: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  rientrano nella rosa di proposte </a:t>
            </a: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del Centro Giovani Link per coinvolgere</a:t>
            </a: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it-IT" sz="3200" dirty="0" smtClean="0">
                <a:solidFill>
                  <a:schemeClr val="bg2">
                    <a:lumMod val="50000"/>
                  </a:schemeClr>
                </a:solidFill>
                <a:latin typeface="Comic Sans MS" pitchFamily="66" charset="0"/>
              </a:rPr>
              <a:t>tutti i ragazzi della scuola</a:t>
            </a: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  <a:p>
            <a:endParaRPr lang="it-IT" sz="3200" dirty="0" smtClean="0">
              <a:solidFill>
                <a:schemeClr val="bg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34630" y="1628800"/>
            <a:ext cx="330077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Comic Sans MS" panose="030F0702030302020204" pitchFamily="66" charset="0"/>
              </a:rPr>
              <a:t>LA COMMISSIONE ORTO</a:t>
            </a:r>
            <a:br>
              <a:rPr lang="it-IT" dirty="0">
                <a:latin typeface="Comic Sans MS" panose="030F0702030302020204" pitchFamily="66" charset="0"/>
              </a:rPr>
            </a:br>
            <a:r>
              <a:rPr lang="it-IT" dirty="0">
                <a:latin typeface="Comic Sans MS" panose="030F0702030302020204" pitchFamily="66" charset="0"/>
              </a:rPr>
              <a:t>CURA L’ATTIVITA’</a:t>
            </a:r>
            <a:br>
              <a:rPr lang="it-IT" dirty="0">
                <a:latin typeface="Comic Sans MS" panose="030F0702030302020204" pitchFamily="66" charset="0"/>
              </a:rPr>
            </a:br>
            <a:r>
              <a:rPr lang="it-IT" dirty="0">
                <a:latin typeface="Comic Sans MS" panose="030F0702030302020204" pitchFamily="66" charset="0"/>
              </a:rPr>
              <a:t>DELL’ORTO IN BOTTIGLIA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" b="954"/>
          <a:stretch>
            <a:fillRect/>
          </a:stretch>
        </p:blipFill>
        <p:spPr>
          <a:xfrm>
            <a:off x="395536" y="332656"/>
            <a:ext cx="4070848" cy="6264696"/>
          </a:xfr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000" dirty="0">
                <a:latin typeface="Comic Sans MS" panose="030F0702030302020204" pitchFamily="66" charset="0"/>
              </a:rPr>
              <a:t>L’ATTIVITA’ E’ RIVOLTA</a:t>
            </a:r>
          </a:p>
          <a:p>
            <a:pPr algn="ctr"/>
            <a:r>
              <a:rPr lang="it-IT" sz="2000" dirty="0">
                <a:latin typeface="Comic Sans MS" panose="030F0702030302020204" pitchFamily="66" charset="0"/>
              </a:rPr>
              <a:t>A TUTTI GLI ALUNNI DELLA SCUOLA</a:t>
            </a:r>
          </a:p>
        </p:txBody>
      </p:sp>
    </p:spTree>
    <p:extLst>
      <p:ext uri="{BB962C8B-B14F-4D97-AF65-F5344CB8AC3E}">
        <p14:creationId xmlns:p14="http://schemas.microsoft.com/office/powerpoint/2010/main" val="390863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Foto ccr delia\IMG_20160318_164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77686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28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1123947" y="1133872"/>
            <a:ext cx="7024744" cy="1143000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CCR: ESPERIE</a:t>
            </a:r>
            <a:r>
              <a:rPr lang="it-IT" altLang="it-IT" i="1" dirty="0" smtClean="0"/>
              <a:t>N</a:t>
            </a:r>
            <a:r>
              <a:rPr lang="it-IT" altLang="it-IT" dirty="0" smtClean="0"/>
              <a:t>ZA 2009/2011</a:t>
            </a: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7172" name="Picture 2" descr="DSCN3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329438" cy="40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Contacts\Desktop\Foto ccr delia\IMG_20160318_165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9288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Foto per prof\IMG_3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7683" y="1088742"/>
            <a:ext cx="55446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6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PAOLA\Desktop\Scan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678761" y="-535809"/>
            <a:ext cx="5786478" cy="8143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Di generazione in generazione…….piccoli ortolani crescono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074" y="2473349"/>
            <a:ext cx="4320480" cy="320744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2492896"/>
            <a:ext cx="3960440" cy="3096344"/>
          </a:xfrm>
        </p:spPr>
      </p:pic>
    </p:spTree>
    <p:extLst>
      <p:ext uri="{BB962C8B-B14F-4D97-AF65-F5344CB8AC3E}">
        <p14:creationId xmlns:p14="http://schemas.microsoft.com/office/powerpoint/2010/main" val="7583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87624" y="1196752"/>
            <a:ext cx="68407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PROGETTO</a:t>
            </a:r>
          </a:p>
          <a:p>
            <a:endParaRPr lang="it-IT" sz="3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it-IT" sz="32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48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CINEMA CON SNACK</a:t>
            </a:r>
          </a:p>
          <a:p>
            <a:pPr algn="ctr"/>
            <a:endParaRPr lang="it-IT" sz="48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</a:t>
            </a:r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roposto dalla consigliera Camilla </a:t>
            </a:r>
            <a:r>
              <a:rPr lang="it-IT" sz="2400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Mandosi</a:t>
            </a:r>
            <a:endParaRPr lang="it-IT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133___11\IMG_2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873" cy="530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it-IT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it-IT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Prima il film ………..</a:t>
            </a:r>
            <a:endParaRPr lang="it-IT" sz="44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1558" y="2777728"/>
            <a:ext cx="3850903" cy="324356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060848"/>
            <a:ext cx="3959423" cy="3281486"/>
          </a:xfrm>
        </p:spPr>
      </p:pic>
    </p:spTree>
    <p:extLst>
      <p:ext uri="{BB962C8B-B14F-4D97-AF65-F5344CB8AC3E}">
        <p14:creationId xmlns:p14="http://schemas.microsoft.com/office/powerpoint/2010/main" val="22019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5328592" cy="3284984"/>
          </a:xfrm>
        </p:spPr>
        <p:txBody>
          <a:bodyPr>
            <a:normAutofit/>
          </a:bodyPr>
          <a:lstStyle/>
          <a:p>
            <a:pPr algn="ctr"/>
            <a:r>
              <a:rPr lang="it-IT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…… e </a:t>
            </a:r>
            <a:r>
              <a:rPr lang="it-IT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poi una bella </a:t>
            </a:r>
            <a:r>
              <a:rPr lang="it-IT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merenda</a:t>
            </a:r>
            <a:br>
              <a:rPr lang="it-IT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it-IT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</a:rPr>
              <a:t>insieme</a:t>
            </a:r>
            <a:r>
              <a:rPr lang="it-I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/>
            </a:r>
            <a:br>
              <a:rPr lang="it-IT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3779515" cy="256460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991" y="2060848"/>
            <a:ext cx="4176464" cy="3888432"/>
          </a:xfrm>
        </p:spPr>
      </p:pic>
    </p:spTree>
    <p:extLst>
      <p:ext uri="{BB962C8B-B14F-4D97-AF65-F5344CB8AC3E}">
        <p14:creationId xmlns:p14="http://schemas.microsoft.com/office/powerpoint/2010/main" val="9237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9073" y="2967335"/>
            <a:ext cx="8085867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nostra partecipazione</a:t>
            </a:r>
          </a:p>
          <a:p>
            <a:pPr algn="ctr"/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it-IT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 eventi </a:t>
            </a:r>
          </a:p>
          <a:p>
            <a:pPr algn="ctr"/>
            <a:r>
              <a:rPr lang="it-IT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r>
              <a:rPr lang="it-IT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rganizzati dall’Amministrazione </a:t>
            </a:r>
          </a:p>
          <a:p>
            <a:pPr algn="ctr"/>
            <a:r>
              <a:rPr lang="it-IT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Comunale e dall’Unione Terre di Castelli</a:t>
            </a:r>
            <a:endParaRPr lang="it-IT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6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465232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14 FEBBRAIO: alcuni ragazzi del CCR hanno contribuito alla buona realizzazione del ballo </a:t>
            </a:r>
            <a:r>
              <a:rPr lang="it-IT" sz="2800" dirty="0" err="1" smtClean="0">
                <a:latin typeface="Comic Sans MS" panose="030F0702030302020204" pitchFamily="66" charset="0"/>
              </a:rPr>
              <a:t>One</a:t>
            </a:r>
            <a:r>
              <a:rPr lang="it-IT" sz="2800" dirty="0" smtClean="0">
                <a:latin typeface="Comic Sans MS" panose="030F0702030302020204" pitchFamily="66" charset="0"/>
              </a:rPr>
              <a:t> </a:t>
            </a:r>
            <a:r>
              <a:rPr lang="it-IT" sz="2800" dirty="0" err="1" smtClean="0">
                <a:latin typeface="Comic Sans MS" panose="030F0702030302020204" pitchFamily="66" charset="0"/>
              </a:rPr>
              <a:t>Billion</a:t>
            </a:r>
            <a:r>
              <a:rPr lang="it-IT" sz="2800" dirty="0" smtClean="0">
                <a:latin typeface="Comic Sans MS" panose="030F0702030302020204" pitchFamily="66" charset="0"/>
              </a:rPr>
              <a:t> </a:t>
            </a:r>
            <a:r>
              <a:rPr lang="it-IT" sz="2800" dirty="0" err="1" smtClean="0">
                <a:latin typeface="Comic Sans MS" panose="030F0702030302020204" pitchFamily="66" charset="0"/>
              </a:rPr>
              <a:t>rising</a:t>
            </a:r>
            <a:r>
              <a:rPr lang="it-IT" sz="2800" dirty="0" smtClean="0">
                <a:latin typeface="Comic Sans MS" panose="030F0702030302020204" pitchFamily="66" charset="0"/>
              </a:rPr>
              <a:t/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contro la violenza sulle donne  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4904"/>
            <a:ext cx="3706887" cy="2808312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3600400" cy="2520280"/>
          </a:xfrm>
        </p:spPr>
      </p:pic>
    </p:spTree>
    <p:extLst>
      <p:ext uri="{BB962C8B-B14F-4D97-AF65-F5344CB8AC3E}">
        <p14:creationId xmlns:p14="http://schemas.microsoft.com/office/powerpoint/2010/main" val="3490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992888" cy="901149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it-IT" dirty="0" smtClean="0"/>
              <a:t>REGOLE DEL PARCO DELL’ARCI</a:t>
            </a:r>
            <a:br>
              <a:rPr lang="it-IT" dirty="0" smtClean="0"/>
            </a:br>
            <a:r>
              <a:rPr lang="it-IT" dirty="0" smtClean="0"/>
              <a:t>LOGO DEL CCR</a:t>
            </a: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dirty="0" smtClean="0"/>
          </a:p>
        </p:txBody>
      </p:sp>
      <p:pic>
        <p:nvPicPr>
          <p:cNvPr id="8196" name="Picture 2" descr="regole del pa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928813"/>
            <a:ext cx="30099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3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1472" y="428604"/>
          <a:ext cx="4572032" cy="5807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Acrobat Document" r:id="rId3" imgW="5667368" imgH="8020004" progId="AcroExch.Document.11">
                  <p:embed/>
                </p:oleObj>
              </mc:Choice>
              <mc:Fallback>
                <p:oleObj name="Acrobat Document" r:id="rId3" imgW="5667368" imgH="8020004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428604"/>
                        <a:ext cx="4572032" cy="5807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5572132" y="1214422"/>
            <a:ext cx="2428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omic Sans MS" pitchFamily="66" charset="0"/>
              </a:rPr>
              <a:t>LA NOSTRA PRIMA USCITA PUBBLICA DOPO L’INSEDIAMENTO</a:t>
            </a:r>
          </a:p>
          <a:p>
            <a:pPr algn="ctr"/>
            <a:endParaRPr lang="it-IT" b="1" dirty="0" smtClean="0">
              <a:latin typeface="Comic Sans MS" pitchFamily="66" charset="0"/>
            </a:endParaRPr>
          </a:p>
          <a:p>
            <a:pPr algn="ctr"/>
            <a:r>
              <a:rPr lang="it-IT" b="1" dirty="0" smtClean="0">
                <a:latin typeface="Comic Sans MS" pitchFamily="66" charset="0"/>
              </a:rPr>
              <a:t>SONO PRESENTI ANCHE I CCR DI VIGNOLA, MARANO, CASTELNUOVO,</a:t>
            </a:r>
          </a:p>
          <a:p>
            <a:pPr algn="ctr"/>
            <a:r>
              <a:rPr lang="it-IT" b="1" dirty="0" smtClean="0">
                <a:latin typeface="Comic Sans MS" pitchFamily="66" charset="0"/>
              </a:rPr>
              <a:t>SPILAMBERTO,</a:t>
            </a:r>
          </a:p>
          <a:p>
            <a:pPr algn="ctr"/>
            <a:r>
              <a:rPr lang="it-IT" b="1" dirty="0" smtClean="0">
                <a:latin typeface="Comic Sans MS" pitchFamily="66" charset="0"/>
              </a:rPr>
              <a:t>CASTELVETRO,</a:t>
            </a:r>
          </a:p>
          <a:p>
            <a:pPr algn="ctr"/>
            <a:r>
              <a:rPr lang="it-IT" b="1" dirty="0" smtClean="0">
                <a:latin typeface="Comic Sans MS" pitchFamily="66" charset="0"/>
              </a:rPr>
              <a:t>ZOCCA,</a:t>
            </a:r>
          </a:p>
          <a:p>
            <a:pPr algn="ctr"/>
            <a:r>
              <a:rPr lang="it-IT" b="1" dirty="0" smtClean="0">
                <a:latin typeface="Comic Sans MS" pitchFamily="66" charset="0"/>
              </a:rPr>
              <a:t>GUIGLIA</a:t>
            </a:r>
          </a:p>
          <a:p>
            <a:pPr algn="ctr"/>
            <a:endParaRPr lang="it-IT" b="1" dirty="0" smtClean="0">
              <a:latin typeface="Comic Sans MS" pitchFamily="66" charset="0"/>
            </a:endParaRPr>
          </a:p>
          <a:p>
            <a:pPr algn="ctr"/>
            <a:r>
              <a:rPr lang="it-IT" b="1" dirty="0" smtClean="0">
                <a:latin typeface="Comic Sans MS" pitchFamily="66" charset="0"/>
              </a:rPr>
              <a:t>NOI PRESENTIAMO IL MIMO DEI DIRITTI</a:t>
            </a:r>
          </a:p>
          <a:p>
            <a:pPr algn="ctr"/>
            <a:endParaRPr lang="it-IT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foto li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714356"/>
            <a:ext cx="7500990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68651" y="793684"/>
            <a:ext cx="748883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it-IT" dirty="0" smtClean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it-IT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it-IT" sz="28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COMINCIA IL PROGETTO</a:t>
            </a:r>
          </a:p>
          <a:p>
            <a:endParaRPr lang="it-IT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endParaRPr lang="it-IT" sz="28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INCONTRO TRA GENERAZIONI</a:t>
            </a:r>
          </a:p>
          <a:p>
            <a:pPr algn="ctr"/>
            <a:endParaRPr lang="it-IT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dirty="0">
                <a:solidFill>
                  <a:schemeClr val="accent1"/>
                </a:solidFill>
                <a:latin typeface="Comic Sans MS" panose="030F0702030302020204" pitchFamily="66" charset="0"/>
              </a:rPr>
              <a:t>p</a:t>
            </a:r>
            <a:r>
              <a:rPr lang="it-IT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roposto dal vicesindaco Licia Rossi</a:t>
            </a:r>
            <a:endParaRPr lang="it-IT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2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133___11\IMG_2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04124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9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1027664"/>
            <a:ext cx="2488122" cy="499362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 RAGAZZI DEL CCR </a:t>
            </a:r>
            <a: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INCONTRANO IL GRUPPO</a:t>
            </a:r>
            <a:b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«Anche gli anziani giocano»</a:t>
            </a:r>
            <a:b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sz="27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PRESSO LA SALETTA DELLA BIBLIOTECA</a:t>
            </a:r>
            <a:endParaRPr lang="it-IT" sz="27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580" y="1232756"/>
            <a:ext cx="4248472" cy="4608512"/>
          </a:xfrm>
        </p:spPr>
      </p:pic>
    </p:spTree>
    <p:extLst>
      <p:ext uri="{BB962C8B-B14F-4D97-AF65-F5344CB8AC3E}">
        <p14:creationId xmlns:p14="http://schemas.microsoft.com/office/powerpoint/2010/main" val="24055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2808312" cy="3888432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 una briscola e l’altra facciamo conoscenza</a:t>
            </a:r>
            <a:endParaRPr lang="it-I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383871" y="1088740"/>
            <a:ext cx="4824536" cy="4896548"/>
          </a:xfrm>
        </p:spPr>
      </p:pic>
    </p:spTree>
    <p:extLst>
      <p:ext uri="{BB962C8B-B14F-4D97-AF65-F5344CB8AC3E}">
        <p14:creationId xmlns:p14="http://schemas.microsoft.com/office/powerpoint/2010/main" val="361678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1027664"/>
            <a:ext cx="3136194" cy="5065632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 chi si</a:t>
            </a:r>
            <a:b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nasconderà</a:t>
            </a:r>
            <a:b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dietro le sembianze</a:t>
            </a:r>
            <a:b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di questa bella</a:t>
            </a:r>
            <a:b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it-IT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nonnina?</a:t>
            </a:r>
            <a:r>
              <a:rPr lang="it-IT" b="1" dirty="0" smtClean="0">
                <a:solidFill>
                  <a:schemeClr val="tx1"/>
                </a:solidFill>
              </a:rPr>
              <a:t/>
            </a:r>
            <a:br>
              <a:rPr lang="it-IT" b="1" dirty="0" smtClean="0">
                <a:solidFill>
                  <a:schemeClr val="tx1"/>
                </a:solidFill>
              </a:rPr>
            </a:br>
            <a:endParaRPr lang="it-IT" b="1" dirty="0">
              <a:solidFill>
                <a:schemeClr val="tx1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89" y="1466332"/>
            <a:ext cx="4571605" cy="3888432"/>
          </a:xfrm>
        </p:spPr>
      </p:pic>
      <p:sp>
        <p:nvSpPr>
          <p:cNvPr id="4" name="Segnaposto contenuto 3"/>
          <p:cNvSpPr>
            <a:spLocks noGrp="1"/>
          </p:cNvSpPr>
          <p:nvPr>
            <p:ph sz="quarter" idx="14"/>
          </p:nvPr>
        </p:nvSpPr>
        <p:spPr>
          <a:xfrm>
            <a:off x="2123728" y="1340768"/>
            <a:ext cx="3419856" cy="3493008"/>
          </a:xfrm>
        </p:spPr>
        <p:txBody>
          <a:bodyPr/>
          <a:lstStyle/>
          <a:p>
            <a:r>
              <a:rPr lang="it-IT" dirty="0" smtClean="0"/>
              <a:t>Chi si </a:t>
            </a:r>
            <a:r>
              <a:rPr lang="it-IT" dirty="0" err="1" smtClean="0"/>
              <a:t>nascon</a:t>
            </a:r>
            <a:endParaRPr lang="it-IT" dirty="0" smtClean="0"/>
          </a:p>
        </p:txBody>
      </p:sp>
      <p:pic>
        <p:nvPicPr>
          <p:cNvPr id="6" name="Segnaposto contenut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77" y="1358320"/>
            <a:ext cx="478763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15616" y="2348880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ACCOGLIENZA</a:t>
            </a:r>
          </a:p>
          <a:p>
            <a:pPr algn="ctr"/>
            <a:r>
              <a:rPr lang="it-IT" sz="5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CLASSI QUINTE</a:t>
            </a:r>
            <a:endParaRPr lang="it-IT" sz="5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1027664"/>
            <a:ext cx="7704856" cy="1249208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I RAGAZZI DEL CCR MOSTRANO AI BAMBINI DELLE CLASSI QUINTE LE AULE E I LABORATORI DELLA SCUOLA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263" y="2457599"/>
            <a:ext cx="3959026" cy="3744415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08920"/>
            <a:ext cx="3743399" cy="2880320"/>
          </a:xfrm>
        </p:spPr>
      </p:pic>
    </p:spTree>
    <p:extLst>
      <p:ext uri="{BB962C8B-B14F-4D97-AF65-F5344CB8AC3E}">
        <p14:creationId xmlns:p14="http://schemas.microsoft.com/office/powerpoint/2010/main" val="109043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360222" y="2967335"/>
            <a:ext cx="642355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Anno scolastico</a:t>
            </a:r>
          </a:p>
          <a:p>
            <a:pPr algn="ctr"/>
            <a:r>
              <a:rPr lang="it-IT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rPr>
              <a:t>2016-17</a:t>
            </a:r>
            <a:endParaRPr lang="it-IT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3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934780" y="404664"/>
            <a:ext cx="7024744" cy="854968"/>
          </a:xfrm>
        </p:spPr>
        <p:txBody>
          <a:bodyPr/>
          <a:lstStyle/>
          <a:p>
            <a:pPr eaLnBrk="1" hangingPunct="1"/>
            <a:r>
              <a:rPr lang="it-IT" altLang="it-IT" smtClean="0"/>
              <a:t>TENIAMO IL PARCO PULITO</a:t>
            </a:r>
          </a:p>
        </p:txBody>
      </p:sp>
      <p:sp>
        <p:nvSpPr>
          <p:cNvPr id="9219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9220" name="Picture 2" descr="DSC011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5"/>
            <a:ext cx="7848872" cy="49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9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27584" y="1268760"/>
            <a:ext cx="7632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Come lo scorso anno gli incontri del CCR non si svolgono più a scuola, ma presso il Centro Giovani Link dove possiamo sempre contare sulla preziosa collaborazione delle operatrici </a:t>
            </a:r>
          </a:p>
          <a:p>
            <a:pPr algn="ctr"/>
            <a:r>
              <a:rPr lang="it-IT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Annarita La Porta e Delia </a:t>
            </a:r>
            <a:r>
              <a:rPr lang="it-IT" sz="3200" b="1" dirty="0" err="1" smtClean="0">
                <a:solidFill>
                  <a:schemeClr val="accent1"/>
                </a:solidFill>
                <a:latin typeface="Comic Sans MS" panose="030F0702030302020204" pitchFamily="66" charset="0"/>
              </a:rPr>
              <a:t>Astolfi</a:t>
            </a:r>
            <a:r>
              <a:rPr lang="it-IT" sz="32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endParaRPr lang="it-IT" sz="32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Primo CCR: pranzo al sacco, un po’ di relax e poi……………….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3778895" cy="256180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3743399" cy="2451870"/>
          </a:xfrm>
        </p:spPr>
      </p:pic>
    </p:spTree>
    <p:extLst>
      <p:ext uri="{BB962C8B-B14F-4D97-AF65-F5344CB8AC3E}">
        <p14:creationId xmlns:p14="http://schemas.microsoft.com/office/powerpoint/2010/main" val="418580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……subito al lavoro!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5" y="1700808"/>
            <a:ext cx="3649545" cy="2592288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004" y="2348880"/>
            <a:ext cx="4067436" cy="3429498"/>
          </a:xfrm>
        </p:spPr>
      </p:pic>
      <p:sp>
        <p:nvSpPr>
          <p:cNvPr id="8" name="CasellaDiTesto 7"/>
          <p:cNvSpPr txBox="1"/>
          <p:nvPr/>
        </p:nvSpPr>
        <p:spPr>
          <a:xfrm>
            <a:off x="669522" y="508518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omic Sans MS" panose="030F0702030302020204" pitchFamily="66" charset="0"/>
              </a:rPr>
              <a:t>Incontro con</a:t>
            </a:r>
          </a:p>
          <a:p>
            <a:pPr algn="ctr"/>
            <a:endParaRPr lang="it-IT" b="1" dirty="0">
              <a:latin typeface="Comic Sans MS" panose="030F0702030302020204" pitchFamily="66" charset="0"/>
            </a:endParaRPr>
          </a:p>
          <a:p>
            <a:pPr algn="ctr"/>
            <a:r>
              <a:rPr lang="it-IT" b="1" dirty="0" smtClean="0">
                <a:latin typeface="Comic Sans MS" panose="030F0702030302020204" pitchFamily="66" charset="0"/>
              </a:rPr>
              <a:t> l’Assessore Sig. Marchioni</a:t>
            </a: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5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Si elabora il piano di lavoro</a:t>
            </a:r>
            <a:br>
              <a:rPr lang="it-IT" sz="2800" dirty="0" smtClean="0">
                <a:latin typeface="Comic Sans MS" panose="030F0702030302020204" pitchFamily="66" charset="0"/>
              </a:rPr>
            </a:br>
            <a:r>
              <a:rPr lang="it-IT" sz="2800" dirty="0" smtClean="0">
                <a:latin typeface="Comic Sans MS" panose="030F0702030302020204" pitchFamily="66" charset="0"/>
              </a:rPr>
              <a:t>per il nuovo anno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3707507" cy="266429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3672408" cy="2709418"/>
          </a:xfrm>
        </p:spPr>
      </p:pic>
    </p:spTree>
    <p:extLst>
      <p:ext uri="{BB962C8B-B14F-4D97-AF65-F5344CB8AC3E}">
        <p14:creationId xmlns:p14="http://schemas.microsoft.com/office/powerpoint/2010/main" val="229027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21794" y="1349918"/>
            <a:ext cx="71287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PROGETTI DA REALIZZARE:</a:t>
            </a:r>
          </a:p>
          <a:p>
            <a:endParaRPr lang="it-IT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Riqualificazione pista da ciclo-cross</a:t>
            </a:r>
          </a:p>
          <a:p>
            <a:endParaRPr lang="it-IT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Progetto gemellaggio</a:t>
            </a:r>
          </a:p>
          <a:p>
            <a:endParaRPr lang="it-IT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Progetto film con snack</a:t>
            </a:r>
          </a:p>
          <a:p>
            <a:endParaRPr lang="it-IT" sz="2400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Progetto di incontro tra generazioni</a:t>
            </a:r>
            <a:endParaRPr lang="it-IT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4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iulia\Contacts\Desktop\133___11\IMG_2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7899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ulia\Contacts\Desktop\133___11\IMG_2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92888" cy="54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7238" y="2967335"/>
            <a:ext cx="790953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 incontro tra generazio</a:t>
            </a:r>
            <a:r>
              <a:rPr lang="it-IT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ni</a:t>
            </a:r>
          </a:p>
          <a:p>
            <a:pPr algn="ctr"/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it-IT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it-IT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Ritorno al passato: la conoscenza</a:t>
            </a:r>
          </a:p>
          <a:p>
            <a:pPr algn="ctr"/>
            <a:r>
              <a:rPr lang="it-IT" sz="3600" b="1" i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passa da te a me»</a:t>
            </a:r>
            <a:endParaRPr lang="it-IT" sz="36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980728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L’incontro tra generazioni cominciato lo scorso anno con le nostre chiacchiere e partite a carte con il gruppo «Anche gli anziani giocano» è stata un’esperienza molto bella.</a:t>
            </a: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Ma come fare per coinvolgere tutti i ragazzi della scuola?</a:t>
            </a: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Da qui è nata l’idea di realizzare un video insieme, da mostrare a tutti i nostri compagni.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Quando?</a:t>
            </a:r>
          </a:p>
          <a:p>
            <a:r>
              <a:rPr lang="it-IT" dirty="0" smtClean="0">
                <a:latin typeface="Comic Sans MS" panose="030F0702030302020204" pitchFamily="66" charset="0"/>
              </a:rPr>
              <a:t>Perché non durante la Giornata per i Diritti dell’infanzia, in seduta congiunta con il Consiglio Comunale degli adulti?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Gli scorsi anni il CCR  ha promosso riflessioni sul rispetto dei diritti dei bambini nelle diverse parti del mondo.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Quest’anno volevamo invece farvi riflettere sui diritti dei bambini nel tempo, attraverso questo scambio tra generazioni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69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/>
          <a:lstStyle/>
          <a:p>
            <a:r>
              <a:rPr lang="it-IT" dirty="0" smtClean="0">
                <a:latin typeface="Comic Sans MS" panose="030F0702030302020204" pitchFamily="66" charset="0"/>
              </a:rPr>
              <a:t>CIAK…………..SI GIRA!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2896"/>
            <a:ext cx="3778895" cy="256460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744416" cy="2564606"/>
          </a:xfrm>
        </p:spPr>
      </p:pic>
      <p:sp>
        <p:nvSpPr>
          <p:cNvPr id="3" name="CasellaDiTesto 2"/>
          <p:cNvSpPr txBox="1"/>
          <p:nvPr/>
        </p:nvSpPr>
        <p:spPr>
          <a:xfrm>
            <a:off x="4644008" y="2411828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Enzo alla regia</a:t>
            </a:r>
            <a:endParaRPr lang="it-IT" sz="24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27584" y="5445224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Savino alla telecamera</a:t>
            </a:r>
            <a:endParaRPr lang="it-IT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it-IT" altLang="it-IT" sz="2400" b="1" dirty="0" smtClean="0">
                <a:latin typeface="Comic Sans MS" panose="030F0702030302020204" pitchFamily="66" charset="0"/>
              </a:rPr>
              <a:t>FESTA MURALES ORGANIZZATA COMPLETAMENTE DAI RAGAZZI DEL CCR</a:t>
            </a:r>
          </a:p>
        </p:txBody>
      </p:sp>
      <p:sp>
        <p:nvSpPr>
          <p:cNvPr id="1024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0244" name="Picture 2" descr="volantino 5 giug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6"/>
            <a:ext cx="7488832" cy="426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>
            <a:noAutofit/>
          </a:bodyPr>
          <a:lstStyle/>
          <a:p>
            <a:pPr algn="ctr"/>
            <a:r>
              <a:rPr lang="it-IT" sz="2800" dirty="0" smtClean="0">
                <a:latin typeface="Comic Sans MS" panose="030F0702030302020204" pitchFamily="66" charset="0"/>
              </a:rPr>
              <a:t>Due chiacchiere sulla scuola, la famiglia, i sogni per il futuro, il gioco</a:t>
            </a:r>
            <a:endParaRPr lang="it-IT" sz="2800" dirty="0">
              <a:latin typeface="Comic Sans MS" panose="030F0702030302020204" pitchFamily="66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571" y="2260923"/>
            <a:ext cx="4082455" cy="3600400"/>
          </a:xfrm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1581" y="2319222"/>
            <a:ext cx="4443247" cy="3782484"/>
          </a:xfrm>
        </p:spPr>
      </p:pic>
    </p:spTree>
    <p:extLst>
      <p:ext uri="{BB962C8B-B14F-4D97-AF65-F5344CB8AC3E}">
        <p14:creationId xmlns:p14="http://schemas.microsoft.com/office/powerpoint/2010/main" val="40314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89168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 I DIRITTI E…….ROVESCI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2856"/>
            <a:ext cx="3707507" cy="256460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08921"/>
            <a:ext cx="3672408" cy="2592288"/>
          </a:xfrm>
        </p:spPr>
      </p:pic>
      <p:sp>
        <p:nvSpPr>
          <p:cNvPr id="3" name="CasellaDiTesto 2"/>
          <p:cNvSpPr txBox="1"/>
          <p:nvPr/>
        </p:nvSpPr>
        <p:spPr>
          <a:xfrm>
            <a:off x="827584" y="5301208"/>
            <a:ext cx="6676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IN OGNI GENERAZIONE</a:t>
            </a:r>
            <a:endParaRPr lang="it-IT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27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Foto pomeriggio anziani\IMG_1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3295" y="-229785"/>
            <a:ext cx="5517370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043608" y="836712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Ormai la telecamera non ci fa più</a:t>
            </a:r>
          </a:p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paura</a:t>
            </a:r>
            <a:endParaRPr lang="it-IT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5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8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033184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it-IT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it-IT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GEMELLAGGIO CON CCR DI MODIGLIANA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984" y="2312988"/>
            <a:ext cx="2669482" cy="3494087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97" y="2312988"/>
            <a:ext cx="2522730" cy="3494087"/>
          </a:xfrm>
        </p:spPr>
      </p:pic>
    </p:spTree>
    <p:extLst>
      <p:ext uri="{BB962C8B-B14F-4D97-AF65-F5344CB8AC3E}">
        <p14:creationId xmlns:p14="http://schemas.microsoft.com/office/powerpoint/2010/main" val="3055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CONSIGLIO COMUNALE CONGIUNTO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888072" cy="3248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 smtClean="0"/>
              <a:t>      22 marzo 2017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54716"/>
            <a:ext cx="3888432" cy="2638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7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1027664"/>
            <a:ext cx="4032448" cy="20412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000" dirty="0" smtClean="0">
                <a:latin typeface="Comic Sans MS" panose="030F0702030302020204" pitchFamily="66" charset="0"/>
              </a:rPr>
              <a:t> </a:t>
            </a:r>
            <a:br>
              <a:rPr lang="it-IT" sz="2000" dirty="0" smtClean="0">
                <a:latin typeface="Comic Sans MS" panose="030F0702030302020204" pitchFamily="66" charset="0"/>
              </a:rPr>
            </a:br>
            <a:r>
              <a:rPr lang="it-IT" sz="2000" dirty="0" smtClean="0">
                <a:latin typeface="Comic Sans MS" panose="030F0702030302020204" pitchFamily="66" charset="0"/>
              </a:rPr>
              <a:t>Il vice-sindaco Licia Rossi porge i suoi saluti al sindaco, assessore, ragazzi del CCR di Modigliana</a:t>
            </a:r>
            <a:br>
              <a:rPr lang="it-IT" sz="2000" dirty="0" smtClean="0">
                <a:latin typeface="Comic Sans MS" panose="030F0702030302020204" pitchFamily="66" charset="0"/>
              </a:rPr>
            </a:br>
            <a:r>
              <a:rPr lang="it-IT" dirty="0"/>
              <a:t>	</a:t>
            </a: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600400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284984"/>
            <a:ext cx="5472248" cy="3096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61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7456674" cy="11772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Ecco gli slogan del gemellaggio proposti da entrambi i CCR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20888"/>
            <a:ext cx="3960440" cy="27360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976"/>
            <a:ext cx="3744416" cy="2304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7779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Vince all’unanimità</a:t>
            </a:r>
            <a:br>
              <a:rPr lang="it-IT" sz="3200" dirty="0" smtClean="0">
                <a:latin typeface="Comic Sans MS" panose="030F0702030302020204" pitchFamily="66" charset="0"/>
              </a:rPr>
            </a:br>
            <a:r>
              <a:rPr lang="it-IT" sz="3200" b="1" dirty="0" smtClean="0">
                <a:latin typeface="Comic Sans MS" panose="030F0702030302020204" pitchFamily="66" charset="0"/>
              </a:rPr>
              <a:t>PIADINA E PROSCIUTTO</a:t>
            </a:r>
            <a:endParaRPr lang="it-IT" sz="3200" b="1" dirty="0">
              <a:latin typeface="Comic Sans MS" panose="030F0702030302020204" pitchFamily="66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488832" cy="43288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08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GLI OBIETTIVI COMUNI INTRODOTTI DA SCENETTE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672408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3960440" cy="2880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25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920880" cy="1368152"/>
          </a:xfrm>
        </p:spPr>
        <p:txBody>
          <a:bodyPr/>
          <a:lstStyle/>
          <a:p>
            <a:pPr eaLnBrk="1" hangingPunct="1"/>
            <a:r>
              <a:rPr lang="it-IT" altLang="it-IT" dirty="0" smtClean="0">
                <a:latin typeface="Comic Sans MS" panose="030F0702030302020204" pitchFamily="66" charset="0"/>
              </a:rPr>
              <a:t>CCR: ESPERIENZA 2011/2013</a:t>
            </a:r>
          </a:p>
        </p:txBody>
      </p:sp>
      <p:sp>
        <p:nvSpPr>
          <p:cNvPr id="1331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smtClean="0"/>
          </a:p>
        </p:txBody>
      </p:sp>
      <p:pic>
        <p:nvPicPr>
          <p:cNvPr id="13316" name="Picture 2" descr="DSCN22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272808" cy="412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4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IMG_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04856" cy="55446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545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027664"/>
            <a:ext cx="8064896" cy="889168"/>
          </a:xfrm>
        </p:spPr>
        <p:txBody>
          <a:bodyPr>
            <a:noAutofit/>
          </a:bodyPr>
          <a:lstStyle/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Proposta del CCR di Modigliana: raccogliere fondi per scuola terremotata</a:t>
            </a:r>
            <a:endParaRPr lang="it-IT" sz="3200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384376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egnaposto contenuto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403244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0880" cy="1512168"/>
          </a:xfrm>
        </p:spPr>
        <p:txBody>
          <a:bodyPr>
            <a:normAutofit/>
          </a:bodyPr>
          <a:lstStyle/>
          <a:p>
            <a:pPr algn="ctr"/>
            <a:r>
              <a:rPr lang="it-IT" sz="3100" dirty="0" smtClean="0">
                <a:latin typeface="Comic Sans MS" panose="030F0702030302020204" pitchFamily="66" charset="0"/>
              </a:rPr>
              <a:t>Proposta del CCR di Savignano:  realizzare un progetto sulla tutela ambientale</a:t>
            </a:r>
            <a:endParaRPr lang="it-IT" sz="3100" dirty="0">
              <a:latin typeface="Comic Sans MS" panose="030F0702030302020204" pitchFamily="66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7488832" cy="4464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008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Scambio di doni culinari e      culturali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3888432" cy="3007175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40968"/>
            <a:ext cx="3816424" cy="2808312"/>
          </a:xfrm>
        </p:spPr>
      </p:pic>
    </p:spTree>
    <p:extLst>
      <p:ext uri="{BB962C8B-B14F-4D97-AF65-F5344CB8AC3E}">
        <p14:creationId xmlns:p14="http://schemas.microsoft.com/office/powerpoint/2010/main" val="57452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LC17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7848872" cy="4752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55576" y="908720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omic Sans MS" panose="030F0702030302020204" pitchFamily="66" charset="0"/>
              </a:rPr>
              <a:t>I RAGAZZI DEL CCR DI MODIGLIANA RAPPRESENTANO IL LORO </a:t>
            </a:r>
          </a:p>
          <a:p>
            <a:pPr algn="ctr"/>
            <a:r>
              <a:rPr lang="it-IT" b="1" dirty="0" smtClean="0">
                <a:latin typeface="Comic Sans MS" panose="030F0702030302020204" pitchFamily="66" charset="0"/>
              </a:rPr>
              <a:t>SPETTACOLO CON RIFLESSIONI SUL TEMA DEL BULLISMO</a:t>
            </a: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IMG_0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7776864" cy="56166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84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71600" y="1844824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LAVORARE PER REALIZZARE UN PROGETTO COMUNE:</a:t>
            </a:r>
          </a:p>
          <a:p>
            <a:pPr algn="ctr"/>
            <a:endParaRPr lang="it-IT" sz="4000" b="1" dirty="0" smtClean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4000" b="1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RACCOLTA FONDI DA DESTINARE A SCUOLA TERREMOTATA</a:t>
            </a:r>
            <a:endParaRPr lang="it-IT" sz="4000" b="1" i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2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31640" y="1052736"/>
            <a:ext cx="684076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 ragazzi del CCR invitano tutti gli alunni della scuola a donare un libro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r>
              <a:rPr lang="it-IT" sz="2400" b="1" dirty="0" smtClean="0">
                <a:latin typeface="Comic Sans MS" panose="030F0702030302020204" pitchFamily="66" charset="0"/>
              </a:rPr>
              <a:t>Vendita libri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latin typeface="Comic Sans MS" panose="030F0702030302020204" pitchFamily="66" charset="0"/>
              </a:rPr>
              <a:t>4 e 5 maggio presso la biblioteca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latin typeface="Comic Sans MS" panose="030F0702030302020204" pitchFamily="66" charset="0"/>
              </a:rPr>
              <a:t>10 maggio a teatro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latin typeface="Comic Sans MS" panose="030F0702030302020204" pitchFamily="66" charset="0"/>
              </a:rPr>
              <a:t>13 maggio vendita a scuola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latin typeface="Comic Sans MS" panose="030F0702030302020204" pitchFamily="66" charset="0"/>
              </a:rPr>
              <a:t>Domenica 14 maggio presso manifestazione «Un prato d’erbe»</a:t>
            </a:r>
          </a:p>
          <a:p>
            <a:endParaRPr lang="it-IT" b="1" dirty="0">
              <a:latin typeface="Comic Sans MS" panose="030F0702030302020204" pitchFamily="66" charset="0"/>
            </a:endParaRPr>
          </a:p>
          <a:p>
            <a:endParaRPr lang="it-IT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Vengono raccolti EURO 265</a:t>
            </a:r>
          </a:p>
          <a:p>
            <a:endParaRPr lang="it-IT" b="1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5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iulia\Contacts\Desktop\image_123923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35921" cy="53285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138___05\IMG_3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79928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47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064896" cy="1080120"/>
          </a:xfrm>
        </p:spPr>
        <p:txBody>
          <a:bodyPr>
            <a:noAutofit/>
          </a:bodyPr>
          <a:lstStyle/>
          <a:p>
            <a:pPr algn="ctr" eaLnBrk="1" hangingPunct="1"/>
            <a:r>
              <a:rPr lang="it-IT" altLang="it-IT" sz="2400" dirty="0" smtClean="0">
                <a:latin typeface="Comic Sans MS" panose="030F0702030302020204" pitchFamily="66" charset="0"/>
              </a:rPr>
              <a:t/>
            </a:r>
            <a:br>
              <a:rPr lang="it-IT" altLang="it-IT" sz="2400" dirty="0" smtClean="0">
                <a:latin typeface="Comic Sans MS" panose="030F0702030302020204" pitchFamily="66" charset="0"/>
              </a:rPr>
            </a:br>
            <a:r>
              <a:rPr lang="it-IT" altLang="it-IT" sz="2400" dirty="0">
                <a:latin typeface="Comic Sans MS" panose="030F0702030302020204" pitchFamily="66" charset="0"/>
              </a:rPr>
              <a:t/>
            </a:r>
            <a:br>
              <a:rPr lang="it-IT" altLang="it-IT" sz="2400" dirty="0">
                <a:latin typeface="Comic Sans MS" panose="030F0702030302020204" pitchFamily="66" charset="0"/>
              </a:rPr>
            </a:br>
            <a:r>
              <a:rPr lang="it-IT" altLang="it-IT" sz="2400" dirty="0" smtClean="0">
                <a:latin typeface="Comic Sans MS" panose="030F0702030302020204" pitchFamily="66" charset="0"/>
              </a:rPr>
              <a:t/>
            </a:r>
            <a:br>
              <a:rPr lang="it-IT" altLang="it-IT" sz="2400" dirty="0" smtClean="0">
                <a:latin typeface="Comic Sans MS" panose="030F0702030302020204" pitchFamily="66" charset="0"/>
              </a:rPr>
            </a:br>
            <a:r>
              <a:rPr lang="it-IT" altLang="it-IT" sz="2400" dirty="0">
                <a:latin typeface="Comic Sans MS" panose="030F0702030302020204" pitchFamily="66" charset="0"/>
              </a:rPr>
              <a:t/>
            </a:r>
            <a:br>
              <a:rPr lang="it-IT" altLang="it-IT" sz="2400" dirty="0">
                <a:latin typeface="Comic Sans MS" panose="030F0702030302020204" pitchFamily="66" charset="0"/>
              </a:rPr>
            </a:br>
            <a:r>
              <a:rPr lang="it-IT" altLang="it-IT" sz="2400" dirty="0" smtClean="0">
                <a:latin typeface="Comic Sans MS" panose="030F0702030302020204" pitchFamily="66" charset="0"/>
              </a:rPr>
              <a:t>PARTECIPAZIONE GIORNATA MEMORIA PER LE VITTIME DELLA MAFIA A FIRENZE</a:t>
            </a: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72816"/>
            <a:ext cx="7500938" cy="4392488"/>
          </a:xfrm>
          <a:noFill/>
        </p:spPr>
      </p:pic>
    </p:spTree>
    <p:extLst>
      <p:ext uri="{BB962C8B-B14F-4D97-AF65-F5344CB8AC3E}">
        <p14:creationId xmlns:p14="http://schemas.microsoft.com/office/powerpoint/2010/main" val="11364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latin typeface="Comic Sans MS" panose="030F0702030302020204" pitchFamily="66" charset="0"/>
              </a:rPr>
              <a:t>I NOSTRI BANCHETTI</a:t>
            </a:r>
            <a:endParaRPr lang="it-IT" dirty="0">
              <a:latin typeface="Comic Sans MS" panose="030F0702030302020204" pitchFamily="66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6952"/>
            <a:ext cx="4032448" cy="2852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egnaposto contenuto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3850904" cy="2993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323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Contacts\Desktop\138___05\IMG_3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4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iulia\Contacts\Desktop\Foto ccr delia\IMG_20170505_171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416824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iulia\Contacts\Desktop\138___05\IMG_3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76864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138___05\IMG_3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4" y="908720"/>
            <a:ext cx="7351996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2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iulia\Contacts\Desktop\IMG_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1600" y="1208564"/>
            <a:ext cx="7182524" cy="46334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0298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15616" y="1628800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LAVORARE PER UN PROGETTO COMUNE:</a:t>
            </a:r>
          </a:p>
          <a:p>
            <a:pPr algn="ctr"/>
            <a:r>
              <a:rPr lang="it-IT" sz="4000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TUTELA DELL’AMBIENTE</a:t>
            </a:r>
            <a:endParaRPr lang="it-IT" sz="40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1988840"/>
            <a:ext cx="69127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Comic Sans MS" panose="030F0702030302020204" pitchFamily="66" charset="0"/>
              </a:rPr>
              <a:t>Ecco alcune attività che hanno visto impegnata la nostra scuola all’insegna del rispetto dell’ambiente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PROGETTO USO E RIUSO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SETTIMANA EUROPEA DEL RICICLO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LABORATORIO CUCITO CON MATERIALE DI RICICLO</a:t>
            </a:r>
          </a:p>
          <a:p>
            <a:endParaRPr lang="it-IT" dirty="0" smtClean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PROGETTO  DEA MINERVA: COMUNE DI SAVIGNANO IN COLLABORAZIONE CON L’ISTITUTO COMPRENSIVO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dirty="0" smtClean="0">
                <a:latin typeface="Comic Sans MS" panose="030F0702030302020204" pitchFamily="66" charset="0"/>
              </a:rPr>
              <a:t>REALIZZAZIONE VIDEO PROGETTO DEA MINERVA </a:t>
            </a:r>
            <a:endParaRPr lang="it-IT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6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iulia\Contacts\Desktop\IMG_0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58484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9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1287181" y="2238595"/>
            <a:ext cx="6407400" cy="1669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>
                <a:latin typeface="Bree Serif"/>
                <a:ea typeface="Bree Serif"/>
                <a:cs typeface="Bree Serif"/>
                <a:sym typeface="Bree Serif"/>
              </a:rPr>
              <a:t>PROGETTO DEA MINERVA</a:t>
            </a:r>
          </a:p>
        </p:txBody>
      </p:sp>
    </p:spTree>
    <p:extLst>
      <p:ext uri="{BB962C8B-B14F-4D97-AF65-F5344CB8AC3E}">
        <p14:creationId xmlns:p14="http://schemas.microsoft.com/office/powerpoint/2010/main" val="36900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1093</TotalTime>
  <Words>1520</Words>
  <Application>Microsoft Office PowerPoint</Application>
  <PresentationFormat>Presentazione su schermo (4:3)</PresentationFormat>
  <Paragraphs>279</Paragraphs>
  <Slides>127</Slides>
  <Notes>14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127</vt:i4>
      </vt:variant>
    </vt:vector>
  </HeadingPairs>
  <TitlesOfParts>
    <vt:vector size="130" baseType="lpstr">
      <vt:lpstr>Austin</vt:lpstr>
      <vt:lpstr>geometric</vt:lpstr>
      <vt:lpstr>Acrobat Document</vt:lpstr>
      <vt:lpstr>Presentazione standard di PowerPoint</vt:lpstr>
      <vt:lpstr>         CCR: ESPERIENZA DEL PRIMO BIENNIO 2007/2009</vt:lpstr>
      <vt:lpstr>Presentazione standard di PowerPoint</vt:lpstr>
      <vt:lpstr>CCR: ESPERIENZA 2009/2011</vt:lpstr>
      <vt:lpstr>REGOLE DEL PARCO DELL’ARCI LOGO DEL CCR</vt:lpstr>
      <vt:lpstr>TENIAMO IL PARCO PULITO</vt:lpstr>
      <vt:lpstr>FESTA MURALES ORGANIZZATA COMPLETAMENTE DAI RAGAZZI DEL CCR</vt:lpstr>
      <vt:lpstr>CCR: ESPERIENZA 2011/2013</vt:lpstr>
      <vt:lpstr>    PARTECIPAZIONE GIORNATA MEMORIA PER LE VITTIME DELLA MAFIA A FIRENZE</vt:lpstr>
      <vt:lpstr>CCR</vt:lpstr>
      <vt:lpstr>    I CONSIGLIERI DEL CCR</vt:lpstr>
      <vt:lpstr>Presentazione standard di PowerPoint</vt:lpstr>
      <vt:lpstr>Presentazione standard di PowerPoint</vt:lpstr>
      <vt:lpstr>Presentazione standard di PowerPoint</vt:lpstr>
      <vt:lpstr>A spasso con la Venere</vt:lpstr>
      <vt:lpstr>Presentazione standard di PowerPoint</vt:lpstr>
      <vt:lpstr>Presentazione standard di PowerPoint</vt:lpstr>
      <vt:lpstr>Presentazione standard di PowerPoint</vt:lpstr>
      <vt:lpstr>INIZIO LAVORI!</vt:lpstr>
      <vt:lpstr>Presentazione standard di PowerPoint</vt:lpstr>
      <vt:lpstr>CCR 2015-16</vt:lpstr>
      <vt:lpstr>Ottobre: via alla campagna elettorale per  l’elezione del nuovo CCR</vt:lpstr>
      <vt:lpstr>Uno slogan per ogni progetto</vt:lpstr>
      <vt:lpstr>10 novembre:  ELEZIONI CONSIGLIO COMUNALE</vt:lpstr>
      <vt:lpstr>A CIASCUNA CLASSE IL SUO SEGGIO</vt:lpstr>
      <vt:lpstr>In ogni seggio c’è il PRESIDENTE, lo SCRUTINATORE e il SEGRETARIO</vt:lpstr>
      <vt:lpstr>Presentazione standard di PowerPoint</vt:lpstr>
      <vt:lpstr>I RAGAZZI DEL CCR MIMANO I DIRITTI DELL’INFANZIA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SUBITO AL LAVORO!</vt:lpstr>
      <vt:lpstr>Presentazione standard di PowerPoint</vt:lpstr>
      <vt:lpstr>Presentazione standard di PowerPoint</vt:lpstr>
      <vt:lpstr>Presentazione standard di PowerPoint</vt:lpstr>
      <vt:lpstr>LA COMMISSIONE ORTO CURA L’ATTIVITA’ DELL’ORTO IN BOTTIGLIA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Di generazione in generazione…….piccoli ortolani crescono</vt:lpstr>
      <vt:lpstr>Presentazione standard di PowerPoint</vt:lpstr>
      <vt:lpstr>Presentazione standard di PowerPoint</vt:lpstr>
      <vt:lpstr> Prima il film ………..</vt:lpstr>
      <vt:lpstr>…… e poi una bella merenda insieme </vt:lpstr>
      <vt:lpstr>Presentazione standard di PowerPoint</vt:lpstr>
      <vt:lpstr>14 FEBBRAIO: alcuni ragazzi del CCR hanno contribuito alla buona realizzazione del ballo One Billion rising contro la violenza sulle donne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RAGAZZI DEL CCR INCONTRANO IL GRUPPO   «Anche gli anziani giocano»   PRESSO LA SALETTA DELLA BIBLIOTECA</vt:lpstr>
      <vt:lpstr>Tra una briscola e l’altra facciamo conoscenza</vt:lpstr>
      <vt:lpstr>Ma chi si nasconderà dietro le sembianze di questa bella nonnina? </vt:lpstr>
      <vt:lpstr>Presentazione standard di PowerPoint</vt:lpstr>
      <vt:lpstr>I RAGAZZI DEL CCR MOSTRANO AI BAMBINI DELLE CLASSI QUINTE LE AULE E I LABORATORI DELLA SCUOLA</vt:lpstr>
      <vt:lpstr>Presentazione standard di PowerPoint</vt:lpstr>
      <vt:lpstr>Presentazione standard di PowerPoint</vt:lpstr>
      <vt:lpstr>Primo CCR: pranzo al sacco, un po’ di relax e poi……………….</vt:lpstr>
      <vt:lpstr>……subito al lavoro!</vt:lpstr>
      <vt:lpstr>Si elabora il piano di lavoro per il nuovo anno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CIAK…………..SI GIRA!</vt:lpstr>
      <vt:lpstr>Due chiacchiere sulla scuola, la famiglia, i sogni per il futuro, il gioco</vt:lpstr>
      <vt:lpstr> I DIRITTI E…….ROVESCI</vt:lpstr>
      <vt:lpstr>Presentazione standard di PowerPoint</vt:lpstr>
      <vt:lpstr>Presentazione standard di PowerPoint</vt:lpstr>
      <vt:lpstr>  GEMELLAGGIO CON CCR DI MODIGLIANA</vt:lpstr>
      <vt:lpstr>CONSIGLIO COMUNALE CONGIUNTO</vt:lpstr>
      <vt:lpstr>  Il vice-sindaco Licia Rossi porge i suoi saluti al sindaco, assessore, ragazzi del CCR di Modigliana  </vt:lpstr>
      <vt:lpstr>Ecco gli slogan del gemellaggio proposti da entrambi i CCR</vt:lpstr>
      <vt:lpstr>Vince all’unanimità PIADINA E PROSCIUTTO</vt:lpstr>
      <vt:lpstr>GLI OBIETTIVI COMUNI INTRODOTTI DA SCENETTE</vt:lpstr>
      <vt:lpstr>Presentazione standard di PowerPoint</vt:lpstr>
      <vt:lpstr>Proposta del CCR di Modigliana: raccogliere fondi per scuola terremotata</vt:lpstr>
      <vt:lpstr>Proposta del CCR di Savignano:  realizzare un progetto sulla tutela ambientale</vt:lpstr>
      <vt:lpstr>Scambio di doni culinari e      culturali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NOSTRI BANCHETTI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PROGETTO DEA MINERVA</vt:lpstr>
      <vt:lpstr>Quando nasce e a che fini</vt:lpstr>
      <vt:lpstr>Cosa vuole sottolineare</vt:lpstr>
      <vt:lpstr>Presentazione standard di PowerPoint</vt:lpstr>
      <vt:lpstr>Chi era la Dea Minerva</vt:lpstr>
      <vt:lpstr>22 MAGGIO 2017: VISITA A MODIGLIANA</vt:lpstr>
      <vt:lpstr>I ragazzi del CCR di Savignano ricevono una calorosa accoglienza presso il Municipio di Modigliana</vt:lpstr>
      <vt:lpstr>Una gustosa merenda prima della visita al borgo</vt:lpstr>
      <vt:lpstr>Dalle finestre del Municipio si vede in lontananza lo splendido borgo di Modigliana con la «Roccaccia»</vt:lpstr>
      <vt:lpstr>I ragazzi di Modigliana ci mostrano le cartoline dipinte dai bambini della scuola elementare riguardanti il progetto regionale «Siamo nati per camminare»,  per promuovere la mobilità sostenibile</vt:lpstr>
      <vt:lpstr>I ragazzi di Modigliana ci illustrano le bellezze del borgo</vt:lpstr>
      <vt:lpstr>Presentazione standard di PowerPoint</vt:lpstr>
      <vt:lpstr>VISITA alla mostra del pittore macchiaiolo Silvestro Lega</vt:lpstr>
      <vt:lpstr>Presentazione standard di PowerPoint</vt:lpstr>
      <vt:lpstr>   All’interno della chiesa di San Domenico è conservata la «campana di San Savino». Risalente al 1169, è ritenuta la più antica campana della Romagna</vt:lpstr>
      <vt:lpstr>Nel Palazzo Pretorio il sindaco ci racconta la leggenda del  BARATTO</vt:lpstr>
      <vt:lpstr>Tutti insieme sul «Ponte della Signora»</vt:lpstr>
      <vt:lpstr>Il pranzo è al sacco sulle sponde di un limpido ruscello</vt:lpstr>
      <vt:lpstr>Il pranzo: una bella occasione per socializzare e scambiare prelibatezze culinarie</vt:lpstr>
      <vt:lpstr>Ai pasticcini i ragazzi del CCR di Savignano ribattono con  10 chilogrammi di ciliegie raccolti dal consigliere Matteo Ferrari</vt:lpstr>
      <vt:lpstr>Presentazione standard di PowerPoint</vt:lpstr>
      <vt:lpstr>Presentazione standard di PowerPoint</vt:lpstr>
      <vt:lpstr>Sono con noi anche le operatrici del centro giovani LinK, Anna e Delia</vt:lpstr>
      <vt:lpstr>Dopo il pranzo si aprono i lavori:  CCR di Modigliana congiunto con CCR di Savignano</vt:lpstr>
      <vt:lpstr>I consiglieri di Savignano espongono le attività dei 10 anni di CCR</vt:lpstr>
      <vt:lpstr>Visione documentario «Punto di non ritorno» di L. Di Caprio sul riscaldamento globale per introdurre alla riflessione sulla tutela ambientale.   Il  Consiglio comunale congiunto del 22 marzo a Savignano aveva deliberato di lavorare per la  realizzazione di un progetto comune che avesse  come obiettivo proprio  il rispetto dell’ambiente</vt:lpstr>
      <vt:lpstr>Annotiamo su un cartellone le nostre riflessioni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Giulia</dc:creator>
  <cp:lastModifiedBy>Admin</cp:lastModifiedBy>
  <cp:revision>132</cp:revision>
  <dcterms:created xsi:type="dcterms:W3CDTF">2016-01-26T17:53:58Z</dcterms:created>
  <dcterms:modified xsi:type="dcterms:W3CDTF">2018-03-23T17:24:34Z</dcterms:modified>
</cp:coreProperties>
</file>